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335" r:id="rId2"/>
    <p:sldId id="258" r:id="rId3"/>
    <p:sldId id="259" r:id="rId4"/>
    <p:sldId id="260" r:id="rId5"/>
    <p:sldId id="336" r:id="rId6"/>
    <p:sldId id="337" r:id="rId7"/>
    <p:sldId id="261" r:id="rId8"/>
    <p:sldId id="338" r:id="rId9"/>
    <p:sldId id="339" r:id="rId10"/>
    <p:sldId id="262" r:id="rId11"/>
    <p:sldId id="263" r:id="rId12"/>
    <p:sldId id="340" r:id="rId13"/>
    <p:sldId id="341" r:id="rId14"/>
    <p:sldId id="264" r:id="rId15"/>
    <p:sldId id="342" r:id="rId16"/>
    <p:sldId id="343" r:id="rId17"/>
    <p:sldId id="265" r:id="rId18"/>
    <p:sldId id="344" r:id="rId19"/>
    <p:sldId id="266" r:id="rId20"/>
    <p:sldId id="345" r:id="rId21"/>
    <p:sldId id="267" r:id="rId22"/>
    <p:sldId id="268" r:id="rId23"/>
    <p:sldId id="269" r:id="rId24"/>
    <p:sldId id="346" r:id="rId25"/>
    <p:sldId id="347" r:id="rId26"/>
    <p:sldId id="348" r:id="rId27"/>
    <p:sldId id="270" r:id="rId28"/>
    <p:sldId id="271" r:id="rId29"/>
    <p:sldId id="349" r:id="rId30"/>
    <p:sldId id="272" r:id="rId31"/>
    <p:sldId id="273" r:id="rId32"/>
    <p:sldId id="350" r:id="rId33"/>
    <p:sldId id="351" r:id="rId34"/>
    <p:sldId id="274" r:id="rId35"/>
    <p:sldId id="275" r:id="rId36"/>
    <p:sldId id="276" r:id="rId37"/>
    <p:sldId id="277" r:id="rId38"/>
    <p:sldId id="278" r:id="rId39"/>
    <p:sldId id="279" r:id="rId40"/>
    <p:sldId id="370" r:id="rId41"/>
    <p:sldId id="371" r:id="rId42"/>
    <p:sldId id="372" r:id="rId43"/>
    <p:sldId id="373" r:id="rId44"/>
    <p:sldId id="291" r:id="rId45"/>
    <p:sldId id="292" r:id="rId46"/>
    <p:sldId id="293" r:id="rId47"/>
    <p:sldId id="294" r:id="rId48"/>
    <p:sldId id="374" r:id="rId49"/>
    <p:sldId id="375" r:id="rId50"/>
    <p:sldId id="376" r:id="rId51"/>
    <p:sldId id="295" r:id="rId52"/>
    <p:sldId id="377" r:id="rId53"/>
    <p:sldId id="378" r:id="rId54"/>
    <p:sldId id="296" r:id="rId55"/>
    <p:sldId id="379" r:id="rId56"/>
    <p:sldId id="297" r:id="rId57"/>
    <p:sldId id="380" r:id="rId58"/>
    <p:sldId id="381" r:id="rId59"/>
    <p:sldId id="298" r:id="rId60"/>
    <p:sldId id="299" r:id="rId61"/>
    <p:sldId id="300" r:id="rId62"/>
    <p:sldId id="382" r:id="rId63"/>
    <p:sldId id="383" r:id="rId64"/>
    <p:sldId id="384" r:id="rId65"/>
    <p:sldId id="385" r:id="rId66"/>
    <p:sldId id="301" r:id="rId67"/>
    <p:sldId id="302" r:id="rId68"/>
    <p:sldId id="303" r:id="rId69"/>
    <p:sldId id="386" r:id="rId70"/>
    <p:sldId id="387" r:id="rId71"/>
    <p:sldId id="388" r:id="rId72"/>
    <p:sldId id="304" r:id="rId73"/>
    <p:sldId id="305" r:id="rId74"/>
    <p:sldId id="389" r:id="rId75"/>
    <p:sldId id="390" r:id="rId76"/>
    <p:sldId id="306" r:id="rId77"/>
    <p:sldId id="307" r:id="rId78"/>
    <p:sldId id="391" r:id="rId79"/>
    <p:sldId id="392" r:id="rId80"/>
    <p:sldId id="393" r:id="rId81"/>
    <p:sldId id="308" r:id="rId82"/>
    <p:sldId id="309" r:id="rId83"/>
    <p:sldId id="394" r:id="rId84"/>
    <p:sldId id="395" r:id="rId85"/>
    <p:sldId id="310" r:id="rId86"/>
    <p:sldId id="311" r:id="rId87"/>
    <p:sldId id="312" r:id="rId88"/>
    <p:sldId id="396" r:id="rId89"/>
    <p:sldId id="397" r:id="rId90"/>
    <p:sldId id="398" r:id="rId91"/>
    <p:sldId id="399" r:id="rId92"/>
    <p:sldId id="400" r:id="rId93"/>
    <p:sldId id="401" r:id="rId94"/>
    <p:sldId id="313" r:id="rId95"/>
    <p:sldId id="402" r:id="rId96"/>
    <p:sldId id="314" r:id="rId97"/>
    <p:sldId id="315" r:id="rId98"/>
    <p:sldId id="316" r:id="rId99"/>
    <p:sldId id="403" r:id="rId100"/>
    <p:sldId id="317" r:id="rId101"/>
    <p:sldId id="318" r:id="rId102"/>
    <p:sldId id="404" r:id="rId103"/>
    <p:sldId id="405" r:id="rId104"/>
    <p:sldId id="406" r:id="rId105"/>
    <p:sldId id="407" r:id="rId106"/>
  </p:sldIdLst>
  <p:sldSz cx="9144000" cy="6858000" type="screen4x3"/>
  <p:notesSz cx="6858000" cy="9144000"/>
  <p:photoAlbum/>
  <p:custDataLst>
    <p:tags r:id="rId10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691" autoAdjust="0"/>
    <p:restoredTop sz="94660"/>
  </p:normalViewPr>
  <p:slideViewPr>
    <p:cSldViewPr>
      <p:cViewPr varScale="1">
        <p:scale>
          <a:sx n="110" d="100"/>
          <a:sy n="110" d="100"/>
        </p:scale>
        <p:origin x="121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2024C3-ABB8-4E90-95DD-60BAB8EFEE94}" type="datetimeFigureOut">
              <a:rPr lang="en-US" smtClean="0"/>
              <a:pPr/>
              <a:t>2/23/2017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9DFFE-9FBB-4C1E-A86C-251AC4A90178}" type="slidenum">
              <a:rPr lang="en-US" smtClean="0"/>
              <a:pPr/>
              <a:t>‹#›</a:t>
            </a:fld>
            <a:endParaRPr lang="en-US"/>
          </a:p>
        </p:txBody>
      </p:sp>
    </p:spTree>
    <p:extLst>
      <p:ext uri="{BB962C8B-B14F-4D97-AF65-F5344CB8AC3E}">
        <p14:creationId xmlns:p14="http://schemas.microsoft.com/office/powerpoint/2010/main" val="4048170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B9DFFE-9FBB-4C1E-A86C-251AC4A90178}" type="slidenum">
              <a:rPr lang="en-US" smtClean="0"/>
              <a:pPr/>
              <a:t>1</a:t>
            </a:fld>
            <a:endParaRPr lang="en-US"/>
          </a:p>
        </p:txBody>
      </p:sp>
    </p:spTree>
    <p:extLst>
      <p:ext uri="{BB962C8B-B14F-4D97-AF65-F5344CB8AC3E}">
        <p14:creationId xmlns:p14="http://schemas.microsoft.com/office/powerpoint/2010/main" val="296357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26AD63-E130-4865-98E4-0F0DD415E20A}" type="datetime1">
              <a:rPr lang="en-US" smtClean="0"/>
              <a:pPr/>
              <a:t>2/23/2017</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799638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B621A-1733-4348-92BF-163F2D9A1E00}" type="datetime1">
              <a:rPr lang="en-US" smtClean="0"/>
              <a:pPr/>
              <a:t>2/23/2017</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132192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25360E-29FC-418D-ACB0-E735D79BAE54}" type="datetime1">
              <a:rPr lang="en-US" smtClean="0"/>
              <a:pPr/>
              <a:t>2/23/2017</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1253947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A6559A3B-732A-44FC-A6AD-0D432CA36381}" type="datetime1">
              <a:rPr lang="en-US" smtClean="0"/>
              <a:pPr>
                <a:defRPr/>
              </a:pPr>
              <a:t>2/23/2017</a:t>
            </a:fld>
            <a:endParaRPr lang="en-US" dirty="0"/>
          </a:p>
        </p:txBody>
      </p:sp>
      <p:sp>
        <p:nvSpPr>
          <p:cNvPr id="5" name="Footer Placeholder 21"/>
          <p:cNvSpPr>
            <a:spLocks noGrp="1"/>
          </p:cNvSpPr>
          <p:nvPr>
            <p:ph type="ftr" sz="quarter" idx="11"/>
          </p:nvPr>
        </p:nvSpPr>
        <p:spPr>
          <a:xfrm>
            <a:off x="2209800" y="6356352"/>
            <a:ext cx="4800600" cy="365125"/>
          </a:xfrm>
        </p:spPr>
        <p:txBody>
          <a:bodyPr/>
          <a:lstStyle>
            <a:lvl1pPr>
              <a:defRPr/>
            </a:lvl1pPr>
          </a:lstStyle>
          <a:p>
            <a:pPr>
              <a:defRPr/>
            </a:pPr>
            <a:r>
              <a:rPr lang="en-US" dirty="0" smtClean="0"/>
              <a:t>© 2016 Pearson Education, Ltd.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0E59C1D9-EFB3-4A1C-ABB1-14D9D597B0C7}" type="slidenum">
              <a:rPr lang="en-US" altLang="en-US" smtClean="0"/>
              <a:pPr/>
              <a:t>‹#›</a:t>
            </a:fld>
            <a:endParaRPr lang="en-US" altLang="en-US" dirty="0"/>
          </a:p>
        </p:txBody>
      </p:sp>
    </p:spTree>
    <p:extLst>
      <p:ext uri="{BB962C8B-B14F-4D97-AF65-F5344CB8AC3E}">
        <p14:creationId xmlns:p14="http://schemas.microsoft.com/office/powerpoint/2010/main" val="19069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BC854D-FCA0-4E10-8F20-361056117692}" type="datetime1">
              <a:rPr lang="en-US" smtClean="0"/>
              <a:pPr/>
              <a:t>2/23/2017</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3280681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2F5E87-E660-45B3-A260-13783ED5FE72}" type="datetime1">
              <a:rPr lang="en-US" smtClean="0"/>
              <a:pPr/>
              <a:t>2/23/2017</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1352672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F2BF4D-E999-4594-8C6F-5295D72A280B}" type="datetime1">
              <a:rPr lang="en-US" smtClean="0"/>
              <a:pPr/>
              <a:t>2/23/2017</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45817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93A80E-B3AD-492A-8AAC-237AEE22A32C}" type="datetime1">
              <a:rPr lang="en-US" smtClean="0"/>
              <a:pPr/>
              <a:t>2/23/2017</a:t>
            </a:fld>
            <a:endParaRPr lang="en-US"/>
          </a:p>
        </p:txBody>
      </p:sp>
      <p:sp>
        <p:nvSpPr>
          <p:cNvPr id="8" name="Footer Placeholder 7"/>
          <p:cNvSpPr>
            <a:spLocks noGrp="1"/>
          </p:cNvSpPr>
          <p:nvPr>
            <p:ph type="ftr" sz="quarter" idx="11"/>
          </p:nvPr>
        </p:nvSpPr>
        <p:spPr/>
        <p:txBody>
          <a:bodyPr/>
          <a:lstStyle/>
          <a:p>
            <a:r>
              <a:rPr lang="en-US" dirty="0" smtClean="0"/>
              <a:t>© 2016 Pearson Education, Ltd. All rights reserved.</a:t>
            </a:r>
            <a:endParaRPr lang="en-US" dirty="0"/>
          </a:p>
        </p:txBody>
      </p:sp>
      <p:sp>
        <p:nvSpPr>
          <p:cNvPr id="9" name="Slide Number Placeholder 8"/>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431713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485862-C936-44DD-B563-EAAEA3EE7119}" type="datetime1">
              <a:rPr lang="en-US" smtClean="0"/>
              <a:pPr/>
              <a:t>2/23/2017</a:t>
            </a:fld>
            <a:endParaRPr lang="en-US"/>
          </a:p>
        </p:txBody>
      </p:sp>
      <p:sp>
        <p:nvSpPr>
          <p:cNvPr id="4" name="Footer Placeholder 3"/>
          <p:cNvSpPr>
            <a:spLocks noGrp="1"/>
          </p:cNvSpPr>
          <p:nvPr>
            <p:ph type="ftr" sz="quarter" idx="11"/>
          </p:nvPr>
        </p:nvSpPr>
        <p:spPr/>
        <p:txBody>
          <a:bodyPr/>
          <a:lstStyle/>
          <a:p>
            <a:r>
              <a:rPr lang="en-US" dirty="0" smtClean="0"/>
              <a:t>© 2016 Pearson Education, Ltd. All rights reserved.</a:t>
            </a:r>
            <a:endParaRPr lang="en-US" dirty="0"/>
          </a:p>
        </p:txBody>
      </p:sp>
      <p:sp>
        <p:nvSpPr>
          <p:cNvPr id="5" name="Slide Number Placeholder 4"/>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319820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1A3F03-1AFD-4C63-ADE9-EBC6C8D3139B}" type="datetime1">
              <a:rPr lang="en-US" smtClean="0"/>
              <a:pPr/>
              <a:t>2/23/2017</a:t>
            </a:fld>
            <a:endParaRPr lang="en-US"/>
          </a:p>
        </p:txBody>
      </p:sp>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2675875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F67692-7505-44DB-BA74-CD2D1CCFABF9}" type="datetime1">
              <a:rPr lang="en-US" smtClean="0"/>
              <a:pPr/>
              <a:t>2/23/2017</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3436094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ED490D-782D-482F-A94C-4D675AD5E373}" type="datetime1">
              <a:rPr lang="en-US" smtClean="0"/>
              <a:pPr/>
              <a:t>2/23/2017</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3959119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127A30-2D28-4B80-A7ED-9D86A2ECEFE6}" type="datetime1">
              <a:rPr lang="en-US" smtClean="0"/>
              <a:pPr/>
              <a:t>2/23/2017</a:t>
            </a:fld>
            <a:endParaRPr lang="en-US"/>
          </a:p>
        </p:txBody>
      </p:sp>
      <p:sp>
        <p:nvSpPr>
          <p:cNvPr id="5" name="Footer Placeholder 4"/>
          <p:cNvSpPr>
            <a:spLocks noGrp="1"/>
          </p:cNvSpPr>
          <p:nvPr>
            <p:ph type="ftr" sz="quarter" idx="3"/>
          </p:nvPr>
        </p:nvSpPr>
        <p:spPr>
          <a:xfrm>
            <a:off x="2895600" y="6356350"/>
            <a:ext cx="3352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 2016 Pearson Education, Ltd.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A0AB-6207-4C27-8E4A-C15911995876}" type="slidenum">
              <a:rPr lang="en-US" smtClean="0"/>
              <a:pPr/>
              <a:t>‹#›</a:t>
            </a:fld>
            <a:endParaRPr lang="en-US"/>
          </a:p>
        </p:txBody>
      </p:sp>
    </p:spTree>
    <p:extLst>
      <p:ext uri="{BB962C8B-B14F-4D97-AF65-F5344CB8AC3E}">
        <p14:creationId xmlns:p14="http://schemas.microsoft.com/office/powerpoint/2010/main" val="539340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lang="en-US" dirty="0" smtClean="0"/>
              <a:t>Chapter 7</a:t>
            </a:r>
            <a:br>
              <a:rPr lang="en-US" dirty="0" smtClean="0"/>
            </a:br>
            <a:r>
              <a:rPr lang="en-US" dirty="0" smtClean="0"/>
              <a:t>C Pointers</a:t>
            </a:r>
            <a:endParaRPr lang="en-US" dirty="0"/>
          </a:p>
        </p:txBody>
      </p:sp>
      <p:sp>
        <p:nvSpPr>
          <p:cNvPr id="10243" name="Subtitle 3"/>
          <p:cNvSpPr>
            <a:spLocks noGrp="1"/>
          </p:cNvSpPr>
          <p:nvPr>
            <p:ph type="subTitle" idx="1"/>
          </p:nvPr>
        </p:nvSpPr>
        <p:spPr/>
        <p:txBody>
          <a:bodyPr/>
          <a:lstStyle/>
          <a:p>
            <a:pPr marR="0"/>
            <a:r>
              <a:rPr lang="en-US" altLang="en-US" dirty="0" smtClean="0"/>
              <a:t>C How to Program, 8/e, GE</a:t>
            </a:r>
          </a:p>
        </p:txBody>
      </p:sp>
      <p:sp>
        <p:nvSpPr>
          <p:cNvPr id="2" name="Footer Placeholder 1"/>
          <p:cNvSpPr>
            <a:spLocks noGrp="1"/>
          </p:cNvSpPr>
          <p:nvPr>
            <p:ph type="ftr" sz="quarter" idx="11"/>
          </p:nvPr>
        </p:nvSpPr>
        <p:spPr>
          <a:xfrm>
            <a:off x="2895600" y="6356350"/>
            <a:ext cx="4343400" cy="365125"/>
          </a:xfrm>
        </p:spPr>
        <p:txBody>
          <a:bodyPr/>
          <a:lstStyle/>
          <a:p>
            <a:pPr>
              <a:defRPr/>
            </a:pPr>
            <a:r>
              <a:rPr lang="en-US" dirty="0" smtClean="0"/>
              <a:t>© 2016 Pearson Education, Ltd. All rights reserved.</a:t>
            </a:r>
            <a:endParaRPr lang="en-US" dirty="0"/>
          </a:p>
        </p:txBody>
      </p:sp>
    </p:spTree>
    <p:extLst>
      <p:ext uri="{BB962C8B-B14F-4D97-AF65-F5344CB8AC3E}">
        <p14:creationId xmlns:p14="http://schemas.microsoft.com/office/powerpoint/2010/main" val="40423043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41286907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95940975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29417232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4387" name="Text Placeholder 2"/>
          <p:cNvSpPr>
            <a:spLocks noGrp="1"/>
          </p:cNvSpPr>
          <p:nvPr>
            <p:ph type="body" idx="1"/>
          </p:nvPr>
        </p:nvSpPr>
        <p:spPr/>
        <p:txBody>
          <a:bodyPr>
            <a:normAutofit/>
          </a:bodyPr>
          <a:lstStyle/>
          <a:p>
            <a:pPr eaLnBrk="1" hangingPunct="1">
              <a:lnSpc>
                <a:spcPct val="80000"/>
              </a:lnSpc>
            </a:pPr>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copy1</a:t>
            </a:r>
            <a:r>
              <a:rPr lang="en-US" altLang="en-US" sz="2500" dirty="0" smtClean="0">
                <a:solidFill>
                  <a:srgbClr val="000000"/>
                </a:solidFill>
                <a:latin typeface="Cambria" panose="02040503050406030204" pitchFamily="18" charset="0"/>
              </a:rPr>
              <a:t> uses </a:t>
            </a:r>
            <a:r>
              <a:rPr lang="en-US" altLang="en-US" sz="2500" i="1" dirty="0" smtClean="0">
                <a:solidFill>
                  <a:srgbClr val="000000"/>
                </a:solidFill>
                <a:latin typeface="Cambria" panose="02040503050406030204" pitchFamily="18" charset="0"/>
              </a:rPr>
              <a:t>array index notation </a:t>
            </a:r>
            <a:r>
              <a:rPr lang="en-US" altLang="en-US" sz="2500" dirty="0" smtClean="0">
                <a:solidFill>
                  <a:srgbClr val="000000"/>
                </a:solidFill>
                <a:latin typeface="Cambria" panose="02040503050406030204" pitchFamily="18" charset="0"/>
              </a:rPr>
              <a:t>to copy the string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to the character array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The function defines counter variable </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ambria" panose="02040503050406030204" pitchFamily="18" charset="0"/>
              </a:rPr>
              <a:t> as the </a:t>
            </a:r>
            <a:r>
              <a:rPr lang="en-US" altLang="en-US" sz="2500" smtClean="0">
                <a:solidFill>
                  <a:srgbClr val="000000"/>
                </a:solidFill>
                <a:latin typeface="Cambria" panose="02040503050406030204" pitchFamily="18" charset="0"/>
              </a:rPr>
              <a:t>array index. </a:t>
            </a:r>
            <a:endParaRPr lang="en-US" altLang="en-US" sz="2500" dirty="0" smtClean="0">
              <a:solidFill>
                <a:srgbClr val="000000"/>
              </a:solidFill>
              <a:latin typeface="Cambria" panose="02040503050406030204" pitchFamily="18" charset="0"/>
            </a:endParaRPr>
          </a:p>
          <a:p>
            <a:pPr eaLnBrk="1" hangingPunct="1">
              <a:lnSpc>
                <a:spcPct val="8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latin typeface="Cambria" panose="02040503050406030204" pitchFamily="18" charset="0"/>
              </a:rPr>
              <a:t> statement header performs the entire copy operation—its body is the empty statement. </a:t>
            </a:r>
          </a:p>
          <a:p>
            <a:pPr eaLnBrk="1" hangingPunct="1">
              <a:lnSpc>
                <a:spcPct val="80000"/>
              </a:lnSpc>
            </a:pPr>
            <a:r>
              <a:rPr lang="en-US" altLang="en-US" sz="2500" dirty="0" smtClean="0">
                <a:solidFill>
                  <a:srgbClr val="000000"/>
                </a:solidFill>
                <a:latin typeface="Cambria" panose="02040503050406030204" pitchFamily="18" charset="0"/>
              </a:rPr>
              <a:t>The header specifies that </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ambria" panose="02040503050406030204" pitchFamily="18" charset="0"/>
              </a:rPr>
              <a:t> is initialized to zero and incremented by one on each iteration of the loop. </a:t>
            </a:r>
          </a:p>
          <a:p>
            <a:pPr eaLnBrk="1" hangingPunct="1">
              <a:lnSpc>
                <a:spcPct val="80000"/>
              </a:lnSpc>
            </a:pPr>
            <a:r>
              <a:rPr lang="en-US" altLang="en-US" sz="2500" dirty="0" smtClean="0">
                <a:solidFill>
                  <a:srgbClr val="000000"/>
                </a:solidFill>
                <a:latin typeface="Cambria" panose="02040503050406030204" pitchFamily="18" charset="0"/>
              </a:rPr>
              <a:t>The expression </a:t>
            </a:r>
            <a:r>
              <a:rPr lang="en-US" altLang="en-US" sz="2500" dirty="0" smtClean="0">
                <a:solidFill>
                  <a:srgbClr val="000000"/>
                </a:solidFill>
                <a:latin typeface="Consolas" panose="020B0609020204030204" pitchFamily="49" charset="0"/>
              </a:rPr>
              <a:t>s1[</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s2[</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copies one character from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to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When the null character is encountered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it’s assigned to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and the value of the assignment becomes the value assigned to the left operand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p:txBody>
      </p:sp>
      <p:sp>
        <p:nvSpPr>
          <p:cNvPr id="1443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17535663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541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The loop terminates when the null character is assigned from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to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(false).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copy2</a:t>
            </a:r>
            <a:r>
              <a:rPr lang="en-US" altLang="en-US" sz="2500" dirty="0" smtClean="0">
                <a:solidFill>
                  <a:srgbClr val="000000"/>
                </a:solidFill>
                <a:latin typeface="Cambria" panose="02040503050406030204" pitchFamily="18" charset="0"/>
              </a:rPr>
              <a:t> uses </a:t>
            </a:r>
            <a:r>
              <a:rPr lang="en-US" altLang="en-US" sz="2500" i="1" dirty="0" smtClean="0">
                <a:solidFill>
                  <a:srgbClr val="000000"/>
                </a:solidFill>
                <a:latin typeface="Cambria" panose="02040503050406030204" pitchFamily="18" charset="0"/>
              </a:rPr>
              <a:t>pointers and pointer arithmetic </a:t>
            </a:r>
            <a:r>
              <a:rPr lang="en-US" altLang="en-US" sz="2500" dirty="0" smtClean="0">
                <a:solidFill>
                  <a:srgbClr val="000000"/>
                </a:solidFill>
                <a:latin typeface="Cambria" panose="02040503050406030204" pitchFamily="18" charset="0"/>
              </a:rPr>
              <a:t>to copy the string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to the character array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Again, 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latin typeface="Cambria" panose="02040503050406030204" pitchFamily="18" charset="0"/>
              </a:rPr>
              <a:t> statement header performs the entire copy operation. </a:t>
            </a:r>
          </a:p>
          <a:p>
            <a:pPr eaLnBrk="1" hangingPunct="1">
              <a:lnSpc>
                <a:spcPct val="90000"/>
              </a:lnSpc>
            </a:pPr>
            <a:r>
              <a:rPr lang="en-US" altLang="en-US" sz="2500" dirty="0" smtClean="0">
                <a:solidFill>
                  <a:srgbClr val="000000"/>
                </a:solidFill>
                <a:latin typeface="Cambria" panose="02040503050406030204" pitchFamily="18" charset="0"/>
              </a:rPr>
              <a:t>The header does not include any variable initialization. </a:t>
            </a:r>
          </a:p>
          <a:p>
            <a:pPr eaLnBrk="1" hangingPunct="1">
              <a:lnSpc>
                <a:spcPct val="90000"/>
              </a:lnSpc>
            </a:pPr>
            <a:r>
              <a:rPr lang="en-US" altLang="en-US" sz="2500" dirty="0" smtClean="0">
                <a:solidFill>
                  <a:srgbClr val="000000"/>
                </a:solidFill>
                <a:latin typeface="Cambria" panose="02040503050406030204" pitchFamily="18" charset="0"/>
              </a:rPr>
              <a:t>As in function </a:t>
            </a:r>
            <a:r>
              <a:rPr lang="en-US" altLang="en-US" sz="2500" dirty="0" smtClean="0">
                <a:solidFill>
                  <a:srgbClr val="000000"/>
                </a:solidFill>
                <a:latin typeface="Consolas" panose="020B0609020204030204" pitchFamily="49" charset="0"/>
              </a:rPr>
              <a:t>copy1</a:t>
            </a:r>
            <a:r>
              <a:rPr lang="en-US" altLang="en-US" sz="2500" dirty="0" smtClean="0">
                <a:solidFill>
                  <a:srgbClr val="000000"/>
                </a:solidFill>
                <a:latin typeface="Cambria" panose="02040503050406030204" pitchFamily="18" charset="0"/>
              </a:rPr>
              <a:t>, the expression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performs the copy operation. </a:t>
            </a:r>
          </a:p>
          <a:p>
            <a:pPr eaLnBrk="1" hangingPunct="1">
              <a:lnSpc>
                <a:spcPct val="90000"/>
              </a:lnSpc>
            </a:pPr>
            <a:r>
              <a:rPr lang="en-US" altLang="en-US" sz="2500" dirty="0" smtClean="0">
                <a:solidFill>
                  <a:srgbClr val="000000"/>
                </a:solidFill>
                <a:latin typeface="Cambria" panose="02040503050406030204" pitchFamily="18" charset="0"/>
              </a:rPr>
              <a:t>Pointer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is dereferenced, and the resulting character is assigned to the dereferenced pointer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p:txBody>
      </p:sp>
      <p:sp>
        <p:nvSpPr>
          <p:cNvPr id="1454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97284921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6435" name="Text Placeholder 2"/>
          <p:cNvSpPr>
            <a:spLocks noGrp="1"/>
          </p:cNvSpPr>
          <p:nvPr>
            <p:ph type="body" idx="1"/>
          </p:nvPr>
        </p:nvSpPr>
        <p:spPr/>
        <p:txBody>
          <a:bodyPr>
            <a:normAutofit fontScale="92500"/>
          </a:bodyPr>
          <a:lstStyle/>
          <a:p>
            <a:pPr eaLnBrk="1" hangingPunct="1">
              <a:lnSpc>
                <a:spcPct val="90000"/>
              </a:lnSpc>
            </a:pPr>
            <a:r>
              <a:rPr lang="en-US" altLang="en-US" sz="2500" dirty="0" smtClean="0">
                <a:solidFill>
                  <a:srgbClr val="000000"/>
                </a:solidFill>
                <a:latin typeface="Cambria" panose="02040503050406030204" pitchFamily="18" charset="0"/>
              </a:rPr>
              <a:t>After the assignment in the condition, the pointers are incremented to point to the next element of array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and the next character of string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respectively. </a:t>
            </a:r>
          </a:p>
          <a:p>
            <a:pPr eaLnBrk="1" hangingPunct="1">
              <a:lnSpc>
                <a:spcPct val="90000"/>
              </a:lnSpc>
            </a:pPr>
            <a:r>
              <a:rPr lang="en-US" altLang="en-US" sz="2500" dirty="0" smtClean="0">
                <a:solidFill>
                  <a:srgbClr val="000000"/>
                </a:solidFill>
                <a:latin typeface="Cambria" panose="02040503050406030204" pitchFamily="18" charset="0"/>
              </a:rPr>
              <a:t>When the null character is encountered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it’s assigned to the dereferenced pointer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and the loop terminates. </a:t>
            </a:r>
          </a:p>
          <a:p>
            <a:pPr eaLnBrk="1" hangingPunct="1">
              <a:lnSpc>
                <a:spcPct val="90000"/>
              </a:lnSpc>
            </a:pPr>
            <a:r>
              <a:rPr lang="en-US" altLang="en-US" sz="2500" i="1" dirty="0" smtClean="0">
                <a:solidFill>
                  <a:srgbClr val="000000"/>
                </a:solidFill>
                <a:latin typeface="Cambria" panose="02040503050406030204" pitchFamily="18" charset="0"/>
              </a:rPr>
              <a:t>The first argument to both </a:t>
            </a:r>
            <a:r>
              <a:rPr lang="en-US" altLang="en-US" sz="2500" i="1" dirty="0" smtClean="0">
                <a:solidFill>
                  <a:srgbClr val="000000"/>
                </a:solidFill>
                <a:latin typeface="Consolas" panose="020B0609020204030204" pitchFamily="49" charset="0"/>
              </a:rPr>
              <a:t>copy1</a:t>
            </a:r>
            <a:r>
              <a:rPr lang="en-US" altLang="en-US" sz="2500" i="1" dirty="0" smtClean="0">
                <a:solidFill>
                  <a:srgbClr val="000000"/>
                </a:solidFill>
                <a:latin typeface="Cambria" panose="02040503050406030204" pitchFamily="18" charset="0"/>
              </a:rPr>
              <a:t> and </a:t>
            </a:r>
            <a:r>
              <a:rPr lang="en-US" altLang="en-US" sz="2500" i="1" dirty="0" smtClean="0">
                <a:solidFill>
                  <a:srgbClr val="000000"/>
                </a:solidFill>
                <a:latin typeface="Consolas" panose="020B0609020204030204" pitchFamily="49" charset="0"/>
              </a:rPr>
              <a:t>copy2</a:t>
            </a:r>
            <a:r>
              <a:rPr lang="en-US" altLang="en-US" sz="2500" i="1" dirty="0" smtClean="0">
                <a:solidFill>
                  <a:srgbClr val="000000"/>
                </a:solidFill>
                <a:latin typeface="Cambria" panose="02040503050406030204" pitchFamily="18" charset="0"/>
              </a:rPr>
              <a:t> must be an array large enough to hold the string in the second argument. </a:t>
            </a:r>
          </a:p>
          <a:p>
            <a:pPr eaLnBrk="1" hangingPunct="1">
              <a:lnSpc>
                <a:spcPct val="90000"/>
              </a:lnSpc>
            </a:pPr>
            <a:r>
              <a:rPr lang="en-US" altLang="en-US" sz="2500" dirty="0" smtClean="0">
                <a:solidFill>
                  <a:srgbClr val="000000"/>
                </a:solidFill>
                <a:latin typeface="Cambria" panose="02040503050406030204" pitchFamily="18" charset="0"/>
              </a:rPr>
              <a:t>Otherwise, an error may occur when an attempt is made to write into a memory location that’s not part of the array. </a:t>
            </a:r>
          </a:p>
          <a:p>
            <a:pPr eaLnBrk="1" hangingPunct="1">
              <a:lnSpc>
                <a:spcPct val="90000"/>
              </a:lnSpc>
            </a:pPr>
            <a:r>
              <a:rPr lang="en-US" altLang="en-US" sz="2500" dirty="0" smtClean="0">
                <a:solidFill>
                  <a:srgbClr val="000000"/>
                </a:solidFill>
                <a:latin typeface="Cambria" panose="02040503050406030204" pitchFamily="18" charset="0"/>
              </a:rPr>
              <a:t>Also, the second parameter of each function is declared as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onsolas" panose="020B0609020204030204" pitchFamily="49" charset="0"/>
              </a:rPr>
              <a:t> char *</a:t>
            </a:r>
            <a:r>
              <a:rPr lang="en-US" altLang="en-US" sz="2500" dirty="0" smtClean="0">
                <a:solidFill>
                  <a:srgbClr val="000000"/>
                </a:solidFill>
                <a:latin typeface="Cambria" panose="02040503050406030204" pitchFamily="18" charset="0"/>
              </a:rPr>
              <a:t> (a constant string). </a:t>
            </a:r>
          </a:p>
        </p:txBody>
      </p:sp>
      <p:sp>
        <p:nvSpPr>
          <p:cNvPr id="1464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601089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745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In both functions, the second argument is copied into the first argument—characters are read from it one at a time, but the characters are </a:t>
            </a:r>
            <a:r>
              <a:rPr lang="en-US" altLang="en-US" i="1" dirty="0" smtClean="0">
                <a:solidFill>
                  <a:srgbClr val="000000"/>
                </a:solidFill>
                <a:latin typeface="Cambria" panose="02040503050406030204" pitchFamily="18" charset="0"/>
              </a:rPr>
              <a:t>never modified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Therefore, the second parameter is declared to point to a constant value so that the </a:t>
            </a:r>
            <a:r>
              <a:rPr lang="en-US" altLang="en-US" i="1" dirty="0" smtClean="0">
                <a:solidFill>
                  <a:srgbClr val="000000"/>
                </a:solidFill>
                <a:latin typeface="Cambria" panose="02040503050406030204" pitchFamily="18" charset="0"/>
              </a:rPr>
              <a:t>principle of least privilege </a:t>
            </a:r>
            <a:r>
              <a:rPr lang="en-US" altLang="en-US" dirty="0" smtClean="0">
                <a:solidFill>
                  <a:srgbClr val="000000"/>
                </a:solidFill>
                <a:latin typeface="Cambria" panose="02040503050406030204" pitchFamily="18" charset="0"/>
              </a:rPr>
              <a:t>is enforced—neither function requires the capability of modifying the second argument, so neither function is provided with that capability.</a:t>
            </a:r>
          </a:p>
        </p:txBody>
      </p:sp>
      <p:sp>
        <p:nvSpPr>
          <p:cNvPr id="1474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4219395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5818855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19459"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ambria" panose="02040503050406030204" pitchFamily="18" charset="0"/>
              </a:rPr>
              <a:t>Initializing and Assigning Values to Pointers</a:t>
            </a:r>
          </a:p>
          <a:p>
            <a:pPr eaLnBrk="1" hangingPunct="1">
              <a:lnSpc>
                <a:spcPct val="90000"/>
              </a:lnSpc>
              <a:defRPr/>
            </a:pPr>
            <a:r>
              <a:rPr lang="en-US" sz="2500" dirty="0" smtClean="0">
                <a:solidFill>
                  <a:srgbClr val="000000"/>
                </a:solidFill>
                <a:latin typeface="Cambria" panose="02040503050406030204" pitchFamily="18" charset="0"/>
              </a:rPr>
              <a:t>Pointers should be initialized when they’re defined or they can be assigned a value. </a:t>
            </a:r>
          </a:p>
          <a:p>
            <a:pPr eaLnBrk="1" hangingPunct="1">
              <a:lnSpc>
                <a:spcPct val="90000"/>
              </a:lnSpc>
              <a:defRPr/>
            </a:pPr>
            <a:r>
              <a:rPr lang="en-US" sz="2500" dirty="0" smtClean="0">
                <a:solidFill>
                  <a:srgbClr val="000000"/>
                </a:solidFill>
                <a:latin typeface="Cambria" panose="02040503050406030204" pitchFamily="18" charset="0"/>
              </a:rPr>
              <a:t>A pointer may be initialized to </a:t>
            </a:r>
            <a:r>
              <a:rPr lang="en-US" sz="2500" dirty="0" smtClean="0">
                <a:solidFill>
                  <a:srgbClr val="000000"/>
                </a:solidFill>
                <a:latin typeface="Consolas" panose="020B0609020204030204" pitchFamily="49" charset="0"/>
              </a:rPr>
              <a:t>NULL</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0</a:t>
            </a:r>
            <a:r>
              <a:rPr lang="en-US" sz="2500" dirty="0" smtClean="0">
                <a:solidFill>
                  <a:srgbClr val="000000"/>
                </a:solidFill>
                <a:latin typeface="Cambria" panose="02040503050406030204" pitchFamily="18" charset="0"/>
              </a:rPr>
              <a:t> or an address. </a:t>
            </a:r>
          </a:p>
          <a:p>
            <a:pPr eaLnBrk="1" hangingPunct="1">
              <a:lnSpc>
                <a:spcPct val="90000"/>
              </a:lnSpc>
              <a:defRPr/>
            </a:pPr>
            <a:r>
              <a:rPr lang="en-US" sz="2500" dirty="0" smtClean="0">
                <a:solidFill>
                  <a:srgbClr val="000000"/>
                </a:solidFill>
                <a:latin typeface="Cambria" panose="02040503050406030204" pitchFamily="18" charset="0"/>
              </a:rPr>
              <a:t>A pointer with the value </a:t>
            </a:r>
            <a:r>
              <a:rPr lang="en-US" sz="2500" dirty="0" smtClean="0">
                <a:solidFill>
                  <a:srgbClr val="000000"/>
                </a:solidFill>
                <a:latin typeface="Consolas" panose="020B0609020204030204" pitchFamily="49" charset="0"/>
              </a:rPr>
              <a:t>NULL</a:t>
            </a:r>
            <a:r>
              <a:rPr lang="en-US" sz="2500" dirty="0" smtClean="0">
                <a:solidFill>
                  <a:srgbClr val="000000"/>
                </a:solidFill>
                <a:latin typeface="Cambria" panose="02040503050406030204" pitchFamily="18" charset="0"/>
              </a:rPr>
              <a:t> points to </a:t>
            </a:r>
            <a:r>
              <a:rPr lang="en-US" sz="2500" i="1" dirty="0" smtClean="0">
                <a:solidFill>
                  <a:srgbClr val="000000"/>
                </a:solidFill>
                <a:latin typeface="Cambria" panose="02040503050406030204" pitchFamily="18" charset="0"/>
              </a:rPr>
              <a:t>nothing</a:t>
            </a:r>
            <a:r>
              <a:rPr lang="en-US" sz="2500" dirty="0" smtClean="0">
                <a:solidFill>
                  <a:srgbClr val="000000"/>
                </a:solidFill>
                <a:latin typeface="Cambria" panose="02040503050406030204" pitchFamily="18" charset="0"/>
              </a:rPr>
              <a:t>. </a:t>
            </a:r>
          </a:p>
          <a:p>
            <a:pPr eaLnBrk="1" hangingPunct="1">
              <a:lnSpc>
                <a:spcPct val="90000"/>
              </a:lnSpc>
              <a:defRPr/>
            </a:pPr>
            <a:r>
              <a:rPr lang="en-US" sz="2500" dirty="0" smtClean="0">
                <a:solidFill>
                  <a:srgbClr val="000000"/>
                </a:solidFill>
                <a:latin typeface="Consolas" panose="020B0609020204030204" pitchFamily="49" charset="0"/>
              </a:rPr>
              <a:t>NULL</a:t>
            </a:r>
            <a:r>
              <a:rPr lang="en-US" sz="2500" dirty="0" smtClean="0">
                <a:solidFill>
                  <a:srgbClr val="000000"/>
                </a:solidFill>
                <a:latin typeface="Cambria" panose="02040503050406030204" pitchFamily="18" charset="0"/>
              </a:rPr>
              <a:t> is a </a:t>
            </a:r>
            <a:r>
              <a:rPr lang="en-US" sz="2500" i="1" dirty="0" smtClean="0">
                <a:solidFill>
                  <a:srgbClr val="000000"/>
                </a:solidFill>
                <a:latin typeface="Cambria" panose="02040503050406030204" pitchFamily="18" charset="0"/>
              </a:rPr>
              <a:t>symbolic constant </a:t>
            </a:r>
            <a:r>
              <a:rPr lang="en-US" sz="2500" dirty="0" smtClean="0">
                <a:solidFill>
                  <a:srgbClr val="000000"/>
                </a:solidFill>
                <a:latin typeface="Cambria" panose="02040503050406030204" pitchFamily="18" charset="0"/>
              </a:rPr>
              <a:t>defined in the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stddef.h</a:t>
            </a:r>
            <a:r>
              <a:rPr lang="en-US" sz="2500" dirty="0" smtClean="0">
                <a:solidFill>
                  <a:srgbClr val="000000"/>
                </a:solidFill>
                <a:latin typeface="Consolas" panose="020B0609020204030204" pitchFamily="49" charset="0"/>
              </a:rPr>
              <a:t>&gt;</a:t>
            </a:r>
            <a:r>
              <a:rPr lang="en-US" sz="2500" dirty="0" smtClean="0">
                <a:solidFill>
                  <a:srgbClr val="000000"/>
                </a:solidFill>
                <a:latin typeface="Cambria" panose="02040503050406030204" pitchFamily="18" charset="0"/>
              </a:rPr>
              <a:t> header (and several other headers, such as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stdio.h</a:t>
            </a:r>
            <a:r>
              <a:rPr lang="en-US" sz="2500" dirty="0" smtClean="0">
                <a:solidFill>
                  <a:srgbClr val="000000"/>
                </a:solidFill>
                <a:latin typeface="Consolas" panose="020B0609020204030204" pitchFamily="49" charset="0"/>
              </a:rPr>
              <a:t>&gt;</a:t>
            </a:r>
            <a:r>
              <a:rPr lang="en-US" sz="2500" dirty="0" smtClean="0">
                <a:solidFill>
                  <a:srgbClr val="000000"/>
                </a:solidFill>
                <a:latin typeface="Cambria" panose="02040503050406030204" pitchFamily="18" charset="0"/>
              </a:rPr>
              <a:t>). </a:t>
            </a:r>
          </a:p>
        </p:txBody>
      </p:sp>
      <p:sp>
        <p:nvSpPr>
          <p:cNvPr id="194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42282688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2253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Initializing a pointer to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is equivalent to initializing a pointer to </a:t>
            </a:r>
            <a:r>
              <a:rPr lang="en-US" altLang="en-US" sz="2500" dirty="0" smtClean="0">
                <a:solidFill>
                  <a:srgbClr val="000000"/>
                </a:solidFill>
                <a:latin typeface="Consolas" panose="020B0609020204030204" pitchFamily="49" charset="0"/>
              </a:rPr>
              <a:t>NULL</a:t>
            </a:r>
            <a:r>
              <a:rPr lang="en-US" altLang="en-US" sz="2500" dirty="0" smtClean="0">
                <a:solidFill>
                  <a:srgbClr val="000000"/>
                </a:solidFill>
                <a:latin typeface="Cambria" panose="02040503050406030204" pitchFamily="18" charset="0"/>
              </a:rPr>
              <a:t>, but </a:t>
            </a:r>
            <a:r>
              <a:rPr lang="en-US" altLang="en-US" sz="2500" dirty="0" smtClean="0">
                <a:solidFill>
                  <a:srgbClr val="000000"/>
                </a:solidFill>
                <a:latin typeface="Consolas" panose="020B0609020204030204" pitchFamily="49" charset="0"/>
              </a:rPr>
              <a:t>NULL</a:t>
            </a:r>
            <a:r>
              <a:rPr lang="en-US" altLang="en-US" sz="2500" dirty="0" smtClean="0">
                <a:solidFill>
                  <a:srgbClr val="000000"/>
                </a:solidFill>
                <a:latin typeface="Cambria" panose="02040503050406030204" pitchFamily="18" charset="0"/>
              </a:rPr>
              <a:t> is preferred. </a:t>
            </a:r>
          </a:p>
          <a:p>
            <a:pPr eaLnBrk="1" hangingPunct="1">
              <a:lnSpc>
                <a:spcPct val="90000"/>
              </a:lnSpc>
            </a:pPr>
            <a:r>
              <a:rPr lang="en-US" altLang="en-US" sz="2500" dirty="0" smtClean="0">
                <a:solidFill>
                  <a:srgbClr val="000000"/>
                </a:solidFill>
                <a:latin typeface="Cambria" panose="02040503050406030204" pitchFamily="18" charset="0"/>
              </a:rPr>
              <a:t>When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is assigned, it’s first converted to a pointer of the appropriate type. </a:t>
            </a:r>
          </a:p>
          <a:p>
            <a:pPr eaLnBrk="1" hangingPunct="1">
              <a:lnSpc>
                <a:spcPct val="90000"/>
              </a:lnSpc>
            </a:pPr>
            <a:r>
              <a:rPr lang="en-US" altLang="en-US" sz="2500" dirty="0" smtClean="0">
                <a:solidFill>
                  <a:srgbClr val="000000"/>
                </a:solidFill>
                <a:latin typeface="Cambria" panose="02040503050406030204" pitchFamily="18" charset="0"/>
              </a:rPr>
              <a:t>The value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is the </a:t>
            </a:r>
            <a:r>
              <a:rPr lang="en-US" altLang="en-US" sz="2500" i="1" dirty="0" smtClean="0">
                <a:solidFill>
                  <a:srgbClr val="000000"/>
                </a:solidFill>
                <a:latin typeface="Cambria" panose="02040503050406030204" pitchFamily="18" charset="0"/>
              </a:rPr>
              <a:t>only</a:t>
            </a:r>
            <a:r>
              <a:rPr lang="en-US" altLang="en-US" sz="2500" dirty="0" smtClean="0">
                <a:solidFill>
                  <a:srgbClr val="000000"/>
                </a:solidFill>
                <a:latin typeface="Cambria" panose="02040503050406030204" pitchFamily="18" charset="0"/>
              </a:rPr>
              <a:t> integer value that can be assigned directly to a pointer variable. </a:t>
            </a:r>
          </a:p>
        </p:txBody>
      </p:sp>
      <p:sp>
        <p:nvSpPr>
          <p:cNvPr id="194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172111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383132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a:t>
            </a:r>
          </a:p>
        </p:txBody>
      </p:sp>
      <p:sp>
        <p:nvSpPr>
          <p:cNvPr id="24579"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&amp;</a:t>
            </a:r>
            <a:r>
              <a:rPr lang="en-US" altLang="en-US" sz="2500" dirty="0" smtClean="0">
                <a:solidFill>
                  <a:srgbClr val="000000"/>
                </a:solidFill>
                <a:latin typeface="Cambria" panose="02040503050406030204" pitchFamily="18" charset="0"/>
              </a:rPr>
              <a:t>, or </a:t>
            </a:r>
            <a:r>
              <a:rPr lang="en-US" altLang="en-US" sz="2500" dirty="0" smtClean="0">
                <a:solidFill>
                  <a:srgbClr val="0000FF"/>
                </a:solidFill>
                <a:latin typeface="Cambria" panose="02040503050406030204" pitchFamily="18" charset="0"/>
              </a:rPr>
              <a:t>address operator</a:t>
            </a:r>
            <a:r>
              <a:rPr lang="en-US" altLang="en-US" sz="2500" dirty="0" smtClean="0">
                <a:solidFill>
                  <a:srgbClr val="000000"/>
                </a:solidFill>
                <a:latin typeface="Cambria" panose="02040503050406030204" pitchFamily="18" charset="0"/>
              </a:rPr>
              <a:t>, is a unary operator that returns the address of its operand. </a:t>
            </a:r>
          </a:p>
          <a:p>
            <a:pPr eaLnBrk="1" hangingPunct="1">
              <a:lnSpc>
                <a:spcPct val="90000"/>
              </a:lnSpc>
            </a:pPr>
            <a:r>
              <a:rPr lang="en-US" altLang="en-US" sz="2500" dirty="0" smtClean="0">
                <a:solidFill>
                  <a:srgbClr val="000000"/>
                </a:solidFill>
                <a:latin typeface="Cambria" panose="02040503050406030204" pitchFamily="18" charset="0"/>
              </a:rPr>
              <a:t>For example, assuming the definitions</a:t>
            </a:r>
          </a:p>
          <a:p>
            <a:pPr lvl="2" eaLnBrk="1" hangingPunct="1">
              <a:lnSpc>
                <a:spcPct val="90000"/>
              </a:lnSpc>
            </a:pP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y = </a:t>
            </a:r>
            <a:r>
              <a:rPr lang="en-US" altLang="en-US" sz="1900" b="1" dirty="0" smtClean="0">
                <a:solidFill>
                  <a:srgbClr val="128AFF"/>
                </a:solidFill>
                <a:latin typeface="Consolas" panose="020B0609020204030204" pitchFamily="49" charset="0"/>
              </a:rPr>
              <a:t>5</a:t>
            </a:r>
            <a:r>
              <a:rPr lang="en-US" altLang="en-US" sz="1900" b="1" dirty="0" smtClean="0">
                <a:solidFill>
                  <a:srgbClr val="000000"/>
                </a:solidFill>
                <a:latin typeface="Consolas" panose="020B0609020204030204" pitchFamily="49" charset="0"/>
              </a:rPr>
              <a:t>;</a:t>
            </a:r>
            <a:br>
              <a:rPr lang="en-US" altLang="en-US" sz="1900" b="1" dirty="0" smtClean="0">
                <a:solidFill>
                  <a:srgbClr val="000000"/>
                </a:solidFill>
                <a:latin typeface="Consolas" panose="020B0609020204030204" pitchFamily="49" charset="0"/>
              </a:rPr>
            </a:b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yPtr</a:t>
            </a:r>
            <a:r>
              <a:rPr lang="en-US" altLang="en-US" sz="1900"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the statement</a:t>
            </a:r>
          </a:p>
          <a:p>
            <a:pPr lvl="2" eaLnBrk="1" hangingPunct="1">
              <a:lnSpc>
                <a:spcPct val="90000"/>
              </a:lnSpc>
            </a:pPr>
            <a:r>
              <a:rPr lang="en-US" altLang="en-US" sz="1900" dirty="0" err="1" smtClean="0">
                <a:solidFill>
                  <a:srgbClr val="000000"/>
                </a:solidFill>
                <a:latin typeface="Consolas" panose="020B0609020204030204" pitchFamily="49" charset="0"/>
              </a:rPr>
              <a:t>yPtr</a:t>
            </a:r>
            <a:r>
              <a:rPr lang="en-US" altLang="en-US" sz="1900" dirty="0" smtClean="0">
                <a:solidFill>
                  <a:srgbClr val="000000"/>
                </a:solidFill>
                <a:latin typeface="Consolas" panose="020B0609020204030204" pitchFamily="49" charset="0"/>
              </a:rPr>
              <a:t> = &amp;y;</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assigns the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of the variable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to pointer variable </a:t>
            </a:r>
            <a:r>
              <a:rPr lang="en-US" altLang="en-US" sz="2500" dirty="0" err="1" smtClean="0">
                <a:solidFill>
                  <a:srgbClr val="000000"/>
                </a:solidFill>
                <a:latin typeface="Consolas" panose="020B0609020204030204" pitchFamily="49" charset="0"/>
              </a:rPr>
              <a:t>yPtr</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Variable </a:t>
            </a:r>
            <a:r>
              <a:rPr lang="en-US" altLang="en-US" sz="2500" dirty="0" err="1" smtClean="0">
                <a:solidFill>
                  <a:srgbClr val="000000"/>
                </a:solidFill>
                <a:latin typeface="Consolas" panose="020B0609020204030204" pitchFamily="49" charset="0"/>
              </a:rPr>
              <a:t>yPtr</a:t>
            </a:r>
            <a:r>
              <a:rPr lang="en-US" altLang="en-US" sz="2500" dirty="0" smtClean="0">
                <a:solidFill>
                  <a:srgbClr val="000000"/>
                </a:solidFill>
                <a:latin typeface="Cambria" panose="02040503050406030204" pitchFamily="18" charset="0"/>
              </a:rPr>
              <a:t> is then said to “point to”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Figure 7.2 shows a schematic representation of memory after the preceding assignment is executed.</a:t>
            </a:r>
          </a:p>
        </p:txBody>
      </p:sp>
      <p:sp>
        <p:nvSpPr>
          <p:cNvPr id="215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7427401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 (Cont.)</a:t>
            </a:r>
          </a:p>
        </p:txBody>
      </p:sp>
      <p:sp>
        <p:nvSpPr>
          <p:cNvPr id="23555"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Pointer Representation in Memory</a:t>
            </a:r>
          </a:p>
          <a:p>
            <a:pPr eaLnBrk="1" hangingPunct="1">
              <a:defRPr/>
            </a:pPr>
            <a:r>
              <a:rPr lang="en-US" dirty="0" smtClean="0">
                <a:solidFill>
                  <a:srgbClr val="000000"/>
                </a:solidFill>
                <a:latin typeface="Cambria" panose="02040503050406030204" pitchFamily="18" charset="0"/>
              </a:rPr>
              <a:t>Figure 7.3 shows the representation of the pointer in memory, assuming that integer variable </a:t>
            </a:r>
            <a:r>
              <a:rPr lang="en-US" dirty="0" smtClean="0">
                <a:solidFill>
                  <a:srgbClr val="000000"/>
                </a:solidFill>
                <a:latin typeface="Consolas" panose="020B0609020204030204" pitchFamily="49" charset="0"/>
              </a:rPr>
              <a:t>y</a:t>
            </a:r>
            <a:r>
              <a:rPr lang="en-US" dirty="0" smtClean="0">
                <a:solidFill>
                  <a:srgbClr val="000000"/>
                </a:solidFill>
                <a:latin typeface="Cambria" panose="02040503050406030204" pitchFamily="18" charset="0"/>
              </a:rPr>
              <a:t> is stored at location </a:t>
            </a:r>
            <a:r>
              <a:rPr lang="en-US" dirty="0" smtClean="0">
                <a:solidFill>
                  <a:srgbClr val="000000"/>
                </a:solidFill>
                <a:latin typeface="Consolas" panose="020B0609020204030204" pitchFamily="49" charset="0"/>
              </a:rPr>
              <a:t>600000</a:t>
            </a:r>
            <a:r>
              <a:rPr lang="en-US" dirty="0" smtClean="0">
                <a:solidFill>
                  <a:srgbClr val="000000"/>
                </a:solidFill>
                <a:latin typeface="Cambria" panose="02040503050406030204" pitchFamily="18" charset="0"/>
              </a:rPr>
              <a:t>, and pointer variable </a:t>
            </a:r>
            <a:r>
              <a:rPr lang="en-US" dirty="0" err="1" smtClean="0">
                <a:solidFill>
                  <a:srgbClr val="000000"/>
                </a:solidFill>
                <a:latin typeface="Consolas" panose="020B0609020204030204" pitchFamily="49" charset="0"/>
              </a:rPr>
              <a:t>yPtr</a:t>
            </a:r>
            <a:r>
              <a:rPr lang="en-US" dirty="0" smtClean="0">
                <a:solidFill>
                  <a:srgbClr val="000000"/>
                </a:solidFill>
                <a:latin typeface="Cambria" panose="02040503050406030204" pitchFamily="18" charset="0"/>
              </a:rPr>
              <a:t> is stored at location </a:t>
            </a:r>
            <a:r>
              <a:rPr lang="en-US" dirty="0" smtClean="0">
                <a:solidFill>
                  <a:srgbClr val="000000"/>
                </a:solidFill>
                <a:latin typeface="Consolas" panose="020B0609020204030204" pitchFamily="49" charset="0"/>
              </a:rPr>
              <a:t>500000</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The operand of the address operator must be a variable; the address operator </a:t>
            </a:r>
            <a:r>
              <a:rPr lang="en-US" i="1" dirty="0" smtClean="0">
                <a:solidFill>
                  <a:srgbClr val="000000"/>
                </a:solidFill>
                <a:latin typeface="Cambria" panose="02040503050406030204" pitchFamily="18" charset="0"/>
              </a:rPr>
              <a:t>cannot</a:t>
            </a:r>
            <a:r>
              <a:rPr lang="en-US" dirty="0" smtClean="0">
                <a:solidFill>
                  <a:srgbClr val="000000"/>
                </a:solidFill>
                <a:latin typeface="Cambria" panose="02040503050406030204" pitchFamily="18" charset="0"/>
              </a:rPr>
              <a:t> be applied to constants or expressions.</a:t>
            </a:r>
          </a:p>
        </p:txBody>
      </p:sp>
      <p:sp>
        <p:nvSpPr>
          <p:cNvPr id="235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5855707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3608186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 (Cont.)</a:t>
            </a:r>
          </a:p>
        </p:txBody>
      </p:sp>
      <p:sp>
        <p:nvSpPr>
          <p:cNvPr id="25603"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The Indirection (</a:t>
            </a:r>
            <a:r>
              <a:rPr lang="en-US" sz="2400" b="1" i="1" dirty="0" smtClean="0">
                <a:solidFill>
                  <a:srgbClr val="000000"/>
                </a:solidFill>
                <a:latin typeface="Consolas" panose="020B0609020204030204" pitchFamily="49" charset="0"/>
              </a:rPr>
              <a:t>*</a:t>
            </a:r>
            <a:r>
              <a:rPr lang="en-US" b="1" i="1" dirty="0" smtClean="0">
                <a:solidFill>
                  <a:srgbClr val="000000"/>
                </a:solidFill>
                <a:latin typeface="Cambria" panose="02040503050406030204" pitchFamily="18" charset="0"/>
              </a:rPr>
              <a:t>) Operator</a:t>
            </a:r>
          </a:p>
          <a:p>
            <a:pPr eaLnBrk="1" hangingPunct="1">
              <a:defRPr/>
            </a:pPr>
            <a:r>
              <a:rPr lang="en-US" dirty="0" smtClean="0">
                <a:solidFill>
                  <a:srgbClr val="000000"/>
                </a:solidFill>
                <a:latin typeface="Cambria" panose="02040503050406030204" pitchFamily="18" charset="0"/>
              </a:rPr>
              <a:t>The unary </a:t>
            </a:r>
            <a:r>
              <a:rPr lang="en-US" dirty="0" smtClean="0">
                <a:solidFill>
                  <a:srgbClr val="000000"/>
                </a:solidFill>
                <a:latin typeface="Consolas" panose="020B0609020204030204" pitchFamily="49" charset="0"/>
              </a:rPr>
              <a:t>*</a:t>
            </a:r>
            <a:r>
              <a:rPr lang="en-US" dirty="0" smtClean="0">
                <a:solidFill>
                  <a:srgbClr val="000000"/>
                </a:solidFill>
                <a:latin typeface="Cambria" panose="02040503050406030204" pitchFamily="18" charset="0"/>
              </a:rPr>
              <a:t> operator, commonly referred to as the </a:t>
            </a:r>
            <a:r>
              <a:rPr lang="en-US" dirty="0" smtClean="0">
                <a:solidFill>
                  <a:srgbClr val="0000FF"/>
                </a:solidFill>
                <a:latin typeface="Cambria" panose="02040503050406030204" pitchFamily="18" charset="0"/>
              </a:rPr>
              <a:t>indirection operator</a:t>
            </a:r>
            <a:r>
              <a:rPr lang="en-US" dirty="0" smtClean="0">
                <a:solidFill>
                  <a:srgbClr val="000000"/>
                </a:solidFill>
                <a:latin typeface="Cambria" panose="02040503050406030204" pitchFamily="18" charset="0"/>
              </a:rPr>
              <a:t> or </a:t>
            </a:r>
            <a:r>
              <a:rPr lang="en-US" dirty="0" smtClean="0">
                <a:solidFill>
                  <a:srgbClr val="0000FF"/>
                </a:solidFill>
                <a:latin typeface="Cambria" panose="02040503050406030204" pitchFamily="18" charset="0"/>
              </a:rPr>
              <a:t>dereferencing operator</a:t>
            </a:r>
            <a:r>
              <a:rPr lang="en-US" dirty="0" smtClean="0">
                <a:solidFill>
                  <a:srgbClr val="000000"/>
                </a:solidFill>
                <a:latin typeface="Cambria" panose="02040503050406030204" pitchFamily="18" charset="0"/>
              </a:rPr>
              <a:t>, returns the </a:t>
            </a:r>
            <a:r>
              <a:rPr lang="en-US" i="1" dirty="0" smtClean="0">
                <a:solidFill>
                  <a:srgbClr val="000000"/>
                </a:solidFill>
                <a:latin typeface="Cambria" panose="02040503050406030204" pitchFamily="18" charset="0"/>
              </a:rPr>
              <a:t>value</a:t>
            </a:r>
            <a:r>
              <a:rPr lang="en-US" dirty="0" smtClean="0">
                <a:solidFill>
                  <a:srgbClr val="000000"/>
                </a:solidFill>
                <a:latin typeface="Cambria" panose="02040503050406030204" pitchFamily="18" charset="0"/>
              </a:rPr>
              <a:t> of the object to which its operand (i.e., a pointer) points. </a:t>
            </a:r>
          </a:p>
          <a:p>
            <a:pPr eaLnBrk="1" hangingPunct="1">
              <a:defRPr/>
            </a:pPr>
            <a:r>
              <a:rPr lang="en-US" dirty="0" smtClean="0">
                <a:solidFill>
                  <a:srgbClr val="000000"/>
                </a:solidFill>
                <a:latin typeface="Cambria" panose="02040503050406030204" pitchFamily="18" charset="0"/>
              </a:rPr>
              <a:t>For example, the statement</a:t>
            </a:r>
          </a:p>
          <a:p>
            <a:pPr lvl="2" eaLnBrk="1" hangingPunct="1">
              <a:defRPr/>
            </a:pPr>
            <a:r>
              <a:rPr lang="en-US" dirty="0" err="1" smtClean="0">
                <a:solidFill>
                  <a:srgbClr val="000000"/>
                </a:solidFill>
                <a:latin typeface="Consolas" panose="020B0609020204030204" pitchFamily="49" charset="0"/>
              </a:rPr>
              <a:t>printf</a:t>
            </a:r>
            <a:r>
              <a:rPr lang="en-US" dirty="0" smtClean="0">
                <a:solidFill>
                  <a:srgbClr val="000000"/>
                </a:solidFill>
                <a:latin typeface="Consolas" panose="020B0609020204030204" pitchFamily="49" charset="0"/>
              </a:rPr>
              <a:t>(</a:t>
            </a:r>
            <a:r>
              <a:rPr lang="en-US" b="1" dirty="0" smtClean="0">
                <a:solidFill>
                  <a:srgbClr val="128AFF"/>
                </a:solidFill>
                <a:latin typeface="Consolas" panose="020B0609020204030204" pitchFamily="49" charset="0"/>
              </a:rPr>
              <a:t>"%d"</a:t>
            </a:r>
            <a:r>
              <a:rPr lang="en-US" b="1" dirty="0" smtClean="0">
                <a:solidFill>
                  <a:srgbClr val="000000"/>
                </a:solidFill>
                <a:latin typeface="Consolas" panose="020B0609020204030204" pitchFamily="49" charset="0"/>
              </a:rPr>
              <a:t>, *</a:t>
            </a:r>
            <a:r>
              <a:rPr lang="en-US" b="1" dirty="0" err="1" smtClean="0">
                <a:solidFill>
                  <a:srgbClr val="000000"/>
                </a:solidFill>
                <a:latin typeface="Consolas" panose="020B0609020204030204" pitchFamily="49" charset="0"/>
              </a:rPr>
              <a:t>yPtr</a:t>
            </a:r>
            <a:r>
              <a:rPr lang="en-US" b="1" dirty="0" smtClean="0">
                <a:solidFill>
                  <a:srgbClr val="000000"/>
                </a:solidFill>
                <a:latin typeface="Consolas" panose="020B0609020204030204" pitchFamily="49" charset="0"/>
              </a:rPr>
              <a:t>);</a:t>
            </a:r>
          </a:p>
          <a:p>
            <a:pPr eaLnBrk="1" hangingPunct="1">
              <a:buFont typeface="Wingdings 3" panose="05040102010807070707" pitchFamily="18" charset="2"/>
              <a:buNone/>
              <a:defRPr/>
            </a:pPr>
            <a:r>
              <a:rPr lang="en-US" dirty="0" smtClean="0">
                <a:solidFill>
                  <a:srgbClr val="000000"/>
                </a:solidFill>
                <a:latin typeface="Cambria" panose="02040503050406030204" pitchFamily="18" charset="0"/>
              </a:rPr>
              <a:t>	prints the value of variable </a:t>
            </a:r>
            <a:r>
              <a:rPr lang="en-US" dirty="0" smtClean="0">
                <a:solidFill>
                  <a:srgbClr val="000000"/>
                </a:solidFill>
                <a:latin typeface="Consolas" panose="020B0609020204030204" pitchFamily="49" charset="0"/>
              </a:rPr>
              <a:t>y</a:t>
            </a:r>
            <a:r>
              <a:rPr lang="en-US" dirty="0" smtClean="0">
                <a:solidFill>
                  <a:srgbClr val="000000"/>
                </a:solidFill>
                <a:latin typeface="Cambria" panose="02040503050406030204" pitchFamily="18" charset="0"/>
              </a:rPr>
              <a:t>, namely 5. </a:t>
            </a:r>
          </a:p>
          <a:p>
            <a:pPr eaLnBrk="1" hangingPunct="1">
              <a:defRPr/>
            </a:pPr>
            <a:r>
              <a:rPr lang="en-US" dirty="0" smtClean="0">
                <a:solidFill>
                  <a:srgbClr val="000000"/>
                </a:solidFill>
                <a:latin typeface="Cambria" panose="02040503050406030204" pitchFamily="18" charset="0"/>
              </a:rPr>
              <a:t>Using </a:t>
            </a:r>
            <a:r>
              <a:rPr lang="en-US" dirty="0" smtClean="0">
                <a:solidFill>
                  <a:srgbClr val="000000"/>
                </a:solidFill>
                <a:latin typeface="Consolas" panose="020B0609020204030204" pitchFamily="49" charset="0"/>
              </a:rPr>
              <a:t>*</a:t>
            </a:r>
            <a:r>
              <a:rPr lang="en-US" dirty="0" smtClean="0">
                <a:solidFill>
                  <a:srgbClr val="000000"/>
                </a:solidFill>
                <a:latin typeface="Cambria" panose="02040503050406030204" pitchFamily="18" charset="0"/>
              </a:rPr>
              <a:t> in this manner is called </a:t>
            </a:r>
            <a:r>
              <a:rPr lang="en-US" dirty="0" smtClean="0">
                <a:solidFill>
                  <a:srgbClr val="0000FF"/>
                </a:solidFill>
                <a:latin typeface="Cambria" panose="02040503050406030204" pitchFamily="18" charset="0"/>
              </a:rPr>
              <a:t>dereferencing a pointer</a:t>
            </a:r>
            <a:r>
              <a:rPr lang="en-US" dirty="0" smtClean="0">
                <a:solidFill>
                  <a:srgbClr val="000000"/>
                </a:solidFill>
                <a:latin typeface="Cambria" panose="02040503050406030204" pitchFamily="18" charset="0"/>
              </a:rPr>
              <a:t>. </a:t>
            </a:r>
          </a:p>
        </p:txBody>
      </p:sp>
      <p:sp>
        <p:nvSpPr>
          <p:cNvPr id="256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3795081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752203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a:xfrm>
            <a:off x="3124200" y="6356350"/>
            <a:ext cx="4267200" cy="365125"/>
          </a:xfrm>
        </p:spPr>
        <p:txBody>
          <a:bodyPr/>
          <a:lstStyle/>
          <a:p>
            <a:r>
              <a:rPr lang="en-US" dirty="0" smtClean="0"/>
              <a:t>© 2016 Pearson Education, Ltd. All rights reserved.</a:t>
            </a:r>
            <a:endParaRPr lang="en-US" dirty="0"/>
          </a:p>
        </p:txBody>
      </p:sp>
      <p:sp>
        <p:nvSpPr>
          <p:cNvPr id="4" name="Dikdörtgen 3"/>
          <p:cNvSpPr/>
          <p:nvPr/>
        </p:nvSpPr>
        <p:spPr>
          <a:xfrm>
            <a:off x="152400" y="2057400"/>
            <a:ext cx="8763000"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b="1">
              <a:ln w="22225">
                <a:solidFill>
                  <a:schemeClr val="accent2"/>
                </a:solidFill>
                <a:prstDash val="solid"/>
              </a:ln>
              <a:solidFill>
                <a:schemeClr val="accent2">
                  <a:lumMod val="40000"/>
                  <a:lumOff val="60000"/>
                </a:schemeClr>
              </a:solidFill>
            </a:endParaRPr>
          </a:p>
        </p:txBody>
      </p:sp>
      <p:sp>
        <p:nvSpPr>
          <p:cNvPr id="5" name="Dikdörtgen 4"/>
          <p:cNvSpPr/>
          <p:nvPr/>
        </p:nvSpPr>
        <p:spPr>
          <a:xfrm>
            <a:off x="120410" y="4267200"/>
            <a:ext cx="8763000" cy="1066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5429101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 (Cont.)</a:t>
            </a:r>
          </a:p>
        </p:txBody>
      </p:sp>
      <p:sp>
        <p:nvSpPr>
          <p:cNvPr id="27651" name="Text Placeholder 2"/>
          <p:cNvSpPr>
            <a:spLocks noGrp="1"/>
          </p:cNvSpPr>
          <p:nvPr>
            <p:ph type="body" idx="1"/>
          </p:nvPr>
        </p:nvSpPr>
        <p:spPr/>
        <p:txBody>
          <a:bodyPr>
            <a:normAutofit lnSpcReduction="10000"/>
          </a:bodyPr>
          <a:lstStyle/>
          <a:p>
            <a:pPr marL="109537" indent="0" eaLnBrk="1" hangingPunct="1">
              <a:lnSpc>
                <a:spcPct val="80000"/>
              </a:lnSpc>
              <a:buFont typeface="Wingdings 3" panose="05040102010807070707" pitchFamily="18" charset="2"/>
              <a:buNone/>
              <a:defRPr/>
            </a:pPr>
            <a:r>
              <a:rPr lang="en-US" sz="2500" b="1" i="1" dirty="0" smtClean="0">
                <a:solidFill>
                  <a:srgbClr val="000000"/>
                </a:solidFill>
                <a:latin typeface="Cambria" panose="02040503050406030204" pitchFamily="18" charset="0"/>
              </a:rPr>
              <a:t>Demonstrating the </a:t>
            </a:r>
            <a:r>
              <a:rPr lang="en-US" sz="2400" b="1" i="1" dirty="0" smtClean="0">
                <a:solidFill>
                  <a:srgbClr val="000000"/>
                </a:solidFill>
                <a:latin typeface="Consolas" panose="020B0609020204030204" pitchFamily="49" charset="0"/>
              </a:rPr>
              <a:t>&amp;</a:t>
            </a:r>
            <a:r>
              <a:rPr lang="en-US" sz="2500" b="1" i="1" dirty="0" smtClean="0">
                <a:solidFill>
                  <a:srgbClr val="000000"/>
                </a:solidFill>
                <a:latin typeface="Cambria" panose="02040503050406030204" pitchFamily="18" charset="0"/>
              </a:rPr>
              <a:t> and </a:t>
            </a:r>
            <a:r>
              <a:rPr lang="en-US" sz="2400" b="1" i="1" dirty="0" smtClean="0">
                <a:solidFill>
                  <a:srgbClr val="000000"/>
                </a:solidFill>
                <a:latin typeface="Consolas" panose="020B0609020204030204" pitchFamily="49" charset="0"/>
              </a:rPr>
              <a:t>*</a:t>
            </a:r>
            <a:r>
              <a:rPr lang="en-US" sz="2500" b="1" i="1" dirty="0" smtClean="0">
                <a:solidFill>
                  <a:srgbClr val="000000"/>
                </a:solidFill>
                <a:latin typeface="Cambria" panose="02040503050406030204" pitchFamily="18" charset="0"/>
              </a:rPr>
              <a:t> Operators</a:t>
            </a:r>
          </a:p>
          <a:p>
            <a:pPr eaLnBrk="1" hangingPunct="1">
              <a:lnSpc>
                <a:spcPct val="80000"/>
              </a:lnSpc>
              <a:defRPr/>
            </a:pPr>
            <a:r>
              <a:rPr lang="en-US" sz="2500" dirty="0" smtClean="0">
                <a:solidFill>
                  <a:srgbClr val="000000"/>
                </a:solidFill>
                <a:latin typeface="Cambria" panose="02040503050406030204" pitchFamily="18" charset="0"/>
              </a:rPr>
              <a:t>Figure 7.4 demonstrates the pointer operators </a:t>
            </a:r>
            <a:r>
              <a:rPr lang="en-US" sz="2500" dirty="0" smtClean="0">
                <a:solidFill>
                  <a:srgbClr val="000000"/>
                </a:solidFill>
                <a:latin typeface="Consolas" panose="020B0609020204030204" pitchFamily="49" charset="0"/>
              </a:rPr>
              <a:t>&amp;</a:t>
            </a:r>
            <a:r>
              <a:rPr lang="en-US" sz="2500" dirty="0" smtClean="0">
                <a:solidFill>
                  <a:srgbClr val="000000"/>
                </a:solidFill>
                <a:latin typeface="Cambria" panose="02040503050406030204" pitchFamily="18" charset="0"/>
              </a:rPr>
              <a:t> and </a:t>
            </a:r>
            <a:r>
              <a:rPr lang="en-US" sz="2500" dirty="0" smtClean="0">
                <a:solidFill>
                  <a:srgbClr val="000000"/>
                </a:solidFill>
                <a:latin typeface="Consolas" panose="020B0609020204030204" pitchFamily="49" charset="0"/>
              </a:rPr>
              <a:t>*</a:t>
            </a:r>
            <a:r>
              <a:rPr lang="en-US" sz="2500" dirty="0" smtClean="0">
                <a:solidFill>
                  <a:srgbClr val="000000"/>
                </a:solidFill>
                <a:latin typeface="Cambria" panose="02040503050406030204" pitchFamily="18" charset="0"/>
              </a:rPr>
              <a:t>. </a:t>
            </a:r>
          </a:p>
          <a:p>
            <a:pPr eaLnBrk="1" hangingPunct="1">
              <a:lnSpc>
                <a:spcPct val="80000"/>
              </a:lnSpc>
              <a:defRPr/>
            </a:pPr>
            <a:r>
              <a:rPr lang="en-US" sz="2500" dirty="0" smtClean="0">
                <a:solidFill>
                  <a:srgbClr val="000000"/>
                </a:solidFill>
                <a:latin typeface="Cambria" panose="02040503050406030204" pitchFamily="18" charset="0"/>
              </a:rPr>
              <a:t>The </a:t>
            </a:r>
            <a:r>
              <a:rPr lang="en-US" sz="2500" dirty="0" err="1" smtClean="0">
                <a:solidFill>
                  <a:srgbClr val="000000"/>
                </a:solidFill>
                <a:latin typeface="Consolas" panose="020B0609020204030204" pitchFamily="49" charset="0"/>
              </a:rPr>
              <a:t>printf</a:t>
            </a:r>
            <a:r>
              <a:rPr lang="en-US" sz="2500" dirty="0" smtClean="0">
                <a:solidFill>
                  <a:srgbClr val="000000"/>
                </a:solidFill>
                <a:latin typeface="Cambria" panose="02040503050406030204" pitchFamily="18" charset="0"/>
              </a:rPr>
              <a:t> conversion </a:t>
            </a:r>
            <a:r>
              <a:rPr lang="en-US" sz="2500" dirty="0" err="1" smtClean="0">
                <a:solidFill>
                  <a:srgbClr val="000000"/>
                </a:solidFill>
                <a:latin typeface="Cambria" panose="02040503050406030204" pitchFamily="18" charset="0"/>
              </a:rPr>
              <a:t>specifier</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%p</a:t>
            </a:r>
            <a:r>
              <a:rPr lang="en-US" sz="2500" dirty="0" smtClean="0">
                <a:solidFill>
                  <a:srgbClr val="000000"/>
                </a:solidFill>
                <a:latin typeface="Cambria" panose="02040503050406030204" pitchFamily="18" charset="0"/>
              </a:rPr>
              <a:t> outputs the memory location as a </a:t>
            </a:r>
            <a:r>
              <a:rPr lang="en-US" sz="2500" i="1" dirty="0" smtClean="0">
                <a:solidFill>
                  <a:srgbClr val="000000"/>
                </a:solidFill>
                <a:latin typeface="Cambria" panose="02040503050406030204" pitchFamily="18" charset="0"/>
              </a:rPr>
              <a:t>hexadecimal</a:t>
            </a:r>
            <a:r>
              <a:rPr lang="en-US" sz="2500" dirty="0" smtClean="0">
                <a:solidFill>
                  <a:srgbClr val="000000"/>
                </a:solidFill>
                <a:latin typeface="Cambria" panose="02040503050406030204" pitchFamily="18" charset="0"/>
              </a:rPr>
              <a:t> integer on most platforms. </a:t>
            </a:r>
          </a:p>
          <a:p>
            <a:pPr eaLnBrk="1" hangingPunct="1">
              <a:lnSpc>
                <a:spcPct val="80000"/>
              </a:lnSpc>
              <a:defRPr/>
            </a:pPr>
            <a:r>
              <a:rPr lang="en-US" sz="2500" dirty="0" smtClean="0">
                <a:solidFill>
                  <a:srgbClr val="000000"/>
                </a:solidFill>
                <a:latin typeface="Cambria" panose="02040503050406030204" pitchFamily="18" charset="0"/>
              </a:rPr>
              <a:t>(See Appendix C, for more information on hexadecimal integers.) </a:t>
            </a:r>
          </a:p>
          <a:p>
            <a:pPr eaLnBrk="1" hangingPunct="1">
              <a:lnSpc>
                <a:spcPct val="80000"/>
              </a:lnSpc>
              <a:defRPr/>
            </a:pPr>
            <a:r>
              <a:rPr lang="en-US" sz="2500" dirty="0" smtClean="0">
                <a:solidFill>
                  <a:srgbClr val="000000"/>
                </a:solidFill>
                <a:latin typeface="Cambria" panose="02040503050406030204" pitchFamily="18" charset="0"/>
              </a:rPr>
              <a:t>Notice that the </a:t>
            </a:r>
            <a:r>
              <a:rPr lang="en-US" sz="2500" i="1" dirty="0" smtClean="0">
                <a:solidFill>
                  <a:srgbClr val="000000"/>
                </a:solidFill>
                <a:latin typeface="Cambria" panose="02040503050406030204" pitchFamily="18" charset="0"/>
              </a:rPr>
              <a:t>address</a:t>
            </a:r>
            <a:r>
              <a:rPr lang="en-US" sz="2500" dirty="0" smtClean="0">
                <a:solidFill>
                  <a:srgbClr val="000000"/>
                </a:solidFill>
                <a:latin typeface="Cambria" panose="02040503050406030204" pitchFamily="18" charset="0"/>
              </a:rPr>
              <a:t> of </a:t>
            </a:r>
            <a:r>
              <a:rPr lang="en-US" sz="2500" dirty="0" smtClean="0">
                <a:solidFill>
                  <a:srgbClr val="000000"/>
                </a:solidFill>
                <a:latin typeface="Consolas" panose="020B0609020204030204" pitchFamily="49" charset="0"/>
              </a:rPr>
              <a:t>a</a:t>
            </a:r>
            <a:r>
              <a:rPr lang="en-US" sz="2500" dirty="0" smtClean="0">
                <a:solidFill>
                  <a:srgbClr val="000000"/>
                </a:solidFill>
                <a:latin typeface="Cambria" panose="02040503050406030204" pitchFamily="18" charset="0"/>
              </a:rPr>
              <a:t> and the </a:t>
            </a:r>
            <a:r>
              <a:rPr lang="en-US" sz="2500" i="1" dirty="0" smtClean="0">
                <a:solidFill>
                  <a:srgbClr val="000000"/>
                </a:solidFill>
                <a:latin typeface="Cambria" panose="02040503050406030204" pitchFamily="18" charset="0"/>
              </a:rPr>
              <a:t>value</a:t>
            </a:r>
            <a:r>
              <a:rPr lang="en-US" sz="2500" dirty="0" smtClean="0">
                <a:solidFill>
                  <a:srgbClr val="000000"/>
                </a:solidFill>
                <a:latin typeface="Cambria" panose="02040503050406030204" pitchFamily="18" charset="0"/>
              </a:rPr>
              <a:t> of </a:t>
            </a:r>
            <a:r>
              <a:rPr lang="en-US" sz="2500" dirty="0" err="1" smtClean="0">
                <a:solidFill>
                  <a:srgbClr val="000000"/>
                </a:solidFill>
                <a:latin typeface="Consolas" panose="020B0609020204030204" pitchFamily="49" charset="0"/>
              </a:rPr>
              <a:t>aPtr</a:t>
            </a:r>
            <a:r>
              <a:rPr lang="en-US" sz="2500" dirty="0" smtClean="0">
                <a:solidFill>
                  <a:srgbClr val="000000"/>
                </a:solidFill>
                <a:latin typeface="Cambria" panose="02040503050406030204" pitchFamily="18" charset="0"/>
              </a:rPr>
              <a:t> are identical in the output, thus confirming that the address of </a:t>
            </a:r>
            <a:r>
              <a:rPr lang="en-US" sz="2500" dirty="0" smtClean="0">
                <a:solidFill>
                  <a:srgbClr val="000000"/>
                </a:solidFill>
                <a:latin typeface="Consolas" panose="020B0609020204030204" pitchFamily="49" charset="0"/>
              </a:rPr>
              <a:t>a</a:t>
            </a:r>
            <a:r>
              <a:rPr lang="en-US" sz="2500" dirty="0" smtClean="0">
                <a:solidFill>
                  <a:srgbClr val="000000"/>
                </a:solidFill>
                <a:latin typeface="Cambria" panose="02040503050406030204" pitchFamily="18" charset="0"/>
              </a:rPr>
              <a:t> is indeed assigned to the pointer variable </a:t>
            </a:r>
            <a:r>
              <a:rPr lang="en-US" sz="2500" dirty="0" err="1" smtClean="0">
                <a:solidFill>
                  <a:srgbClr val="000000"/>
                </a:solidFill>
                <a:latin typeface="Consolas" panose="020B0609020204030204" pitchFamily="49" charset="0"/>
              </a:rPr>
              <a:t>aPtr</a:t>
            </a:r>
            <a:r>
              <a:rPr lang="en-US" sz="2500" dirty="0" smtClean="0">
                <a:solidFill>
                  <a:srgbClr val="000000"/>
                </a:solidFill>
                <a:latin typeface="Cambria" panose="02040503050406030204" pitchFamily="18" charset="0"/>
              </a:rPr>
              <a:t>  </a:t>
            </a:r>
          </a:p>
          <a:p>
            <a:pPr eaLnBrk="1" hangingPunct="1">
              <a:lnSpc>
                <a:spcPct val="80000"/>
              </a:lnSpc>
              <a:defRPr/>
            </a:pPr>
            <a:r>
              <a:rPr lang="en-US" sz="2500" dirty="0" smtClean="0">
                <a:solidFill>
                  <a:srgbClr val="000000"/>
                </a:solidFill>
                <a:latin typeface="Cambria" panose="02040503050406030204" pitchFamily="18" charset="0"/>
              </a:rPr>
              <a:t>The </a:t>
            </a:r>
            <a:r>
              <a:rPr lang="en-US" sz="2500" dirty="0" smtClean="0">
                <a:solidFill>
                  <a:srgbClr val="000000"/>
                </a:solidFill>
                <a:latin typeface="Consolas" panose="020B0609020204030204" pitchFamily="49" charset="0"/>
              </a:rPr>
              <a:t>&amp;</a:t>
            </a:r>
            <a:r>
              <a:rPr lang="en-US" sz="2500" dirty="0" smtClean="0">
                <a:solidFill>
                  <a:srgbClr val="000000"/>
                </a:solidFill>
                <a:latin typeface="Cambria" panose="02040503050406030204" pitchFamily="18" charset="0"/>
              </a:rPr>
              <a:t> and </a:t>
            </a:r>
            <a:r>
              <a:rPr lang="en-US" sz="2500" dirty="0" smtClean="0">
                <a:solidFill>
                  <a:srgbClr val="000000"/>
                </a:solidFill>
                <a:latin typeface="Consolas" panose="020B0609020204030204" pitchFamily="49" charset="0"/>
              </a:rPr>
              <a:t>*</a:t>
            </a:r>
            <a:r>
              <a:rPr lang="en-US" sz="2500" dirty="0" smtClean="0">
                <a:solidFill>
                  <a:srgbClr val="000000"/>
                </a:solidFill>
                <a:latin typeface="Cambria" panose="02040503050406030204" pitchFamily="18" charset="0"/>
              </a:rPr>
              <a:t> operators are complements of one another—when they’re both applied consecutively to </a:t>
            </a:r>
            <a:r>
              <a:rPr lang="en-US" sz="2500" dirty="0" err="1" smtClean="0">
                <a:solidFill>
                  <a:srgbClr val="000000"/>
                </a:solidFill>
                <a:latin typeface="Consolas" panose="020B0609020204030204" pitchFamily="49" charset="0"/>
              </a:rPr>
              <a:t>aPtr</a:t>
            </a:r>
            <a:r>
              <a:rPr lang="en-US" sz="2500" dirty="0" smtClean="0">
                <a:solidFill>
                  <a:srgbClr val="000000"/>
                </a:solidFill>
                <a:latin typeface="Cambria" panose="02040503050406030204" pitchFamily="18" charset="0"/>
              </a:rPr>
              <a:t> in either order, the same result is printed. </a:t>
            </a:r>
          </a:p>
          <a:p>
            <a:pPr eaLnBrk="1" hangingPunct="1">
              <a:lnSpc>
                <a:spcPct val="80000"/>
              </a:lnSpc>
              <a:defRPr/>
            </a:pPr>
            <a:r>
              <a:rPr lang="en-US" sz="2500" dirty="0" smtClean="0">
                <a:solidFill>
                  <a:srgbClr val="000000"/>
                </a:solidFill>
                <a:latin typeface="Cambria" panose="02040503050406030204" pitchFamily="18" charset="0"/>
              </a:rPr>
              <a:t>Figure 7.5 lists the precedence and associativity of the operators introduced to this point. </a:t>
            </a:r>
          </a:p>
        </p:txBody>
      </p:sp>
      <p:sp>
        <p:nvSpPr>
          <p:cNvPr id="276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20478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662480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0379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329412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a:t>
            </a:r>
          </a:p>
        </p:txBody>
      </p:sp>
      <p:sp>
        <p:nvSpPr>
          <p:cNvPr id="3481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There are two ways to pass arguments to a function—</a:t>
            </a:r>
            <a:r>
              <a:rPr lang="en-US" altLang="en-US" sz="2500" dirty="0" smtClean="0">
                <a:solidFill>
                  <a:srgbClr val="0000FF"/>
                </a:solidFill>
                <a:latin typeface="Cambria" panose="02040503050406030204" pitchFamily="18" charset="0"/>
              </a:rPr>
              <a:t>pass-by-value</a:t>
            </a:r>
            <a:r>
              <a:rPr lang="en-US" altLang="en-US" sz="2500" dirty="0" smtClean="0">
                <a:solidFill>
                  <a:srgbClr val="000000"/>
                </a:solidFill>
                <a:latin typeface="Cambria" panose="02040503050406030204" pitchFamily="18" charset="0"/>
              </a:rPr>
              <a:t> and </a:t>
            </a:r>
            <a:r>
              <a:rPr lang="en-US" altLang="en-US" sz="2500" dirty="0" smtClean="0">
                <a:solidFill>
                  <a:srgbClr val="0000FF"/>
                </a:solidFill>
                <a:latin typeface="Cambria" panose="02040503050406030204" pitchFamily="18" charset="0"/>
              </a:rPr>
              <a:t>pass-by-reference</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i="1" dirty="0" smtClean="0">
                <a:solidFill>
                  <a:srgbClr val="000000"/>
                </a:solidFill>
                <a:latin typeface="Cambria" panose="02040503050406030204" pitchFamily="18" charset="0"/>
              </a:rPr>
              <a:t>All arguments in C are passed by value. </a:t>
            </a:r>
          </a:p>
          <a:p>
            <a:pPr eaLnBrk="1" hangingPunct="1">
              <a:lnSpc>
                <a:spcPct val="90000"/>
              </a:lnSpc>
            </a:pPr>
            <a:r>
              <a:rPr lang="en-US" altLang="en-US" sz="2500" dirty="0" smtClean="0">
                <a:solidFill>
                  <a:srgbClr val="000000"/>
                </a:solidFill>
                <a:latin typeface="Cambria" panose="02040503050406030204" pitchFamily="18" charset="0"/>
              </a:rPr>
              <a:t>Many functions require the capability to </a:t>
            </a:r>
            <a:r>
              <a:rPr lang="en-US" altLang="en-US" sz="2500" i="1" dirty="0" smtClean="0">
                <a:solidFill>
                  <a:srgbClr val="000000"/>
                </a:solidFill>
                <a:latin typeface="Cambria" panose="02040503050406030204" pitchFamily="18" charset="0"/>
              </a:rPr>
              <a:t>modify</a:t>
            </a:r>
            <a:r>
              <a:rPr lang="en-US" altLang="en-US" sz="2500" dirty="0" smtClean="0">
                <a:solidFill>
                  <a:srgbClr val="000000"/>
                </a:solidFill>
                <a:latin typeface="Cambria" panose="02040503050406030204" pitchFamily="18" charset="0"/>
              </a:rPr>
              <a:t> </a:t>
            </a:r>
            <a:r>
              <a:rPr lang="en-US" altLang="en-US" sz="2500" i="1" dirty="0" smtClean="0">
                <a:solidFill>
                  <a:srgbClr val="000000"/>
                </a:solidFill>
                <a:latin typeface="Cambria" panose="02040503050406030204" pitchFamily="18" charset="0"/>
              </a:rPr>
              <a:t>variables in the caller</a:t>
            </a:r>
            <a:r>
              <a:rPr lang="en-US" altLang="en-US" sz="2500" dirty="0" smtClean="0">
                <a:solidFill>
                  <a:srgbClr val="000000"/>
                </a:solidFill>
                <a:latin typeface="Cambria" panose="02040503050406030204" pitchFamily="18" charset="0"/>
              </a:rPr>
              <a:t> or to pass a pointer to a large data object to avoid the overhead of passing the object by value (which incurs the time and memory overheads of making a copy of the object). </a:t>
            </a:r>
          </a:p>
          <a:p>
            <a:pPr eaLnBrk="1" hangingPunct="1">
              <a:lnSpc>
                <a:spcPct val="90000"/>
              </a:lnSpc>
            </a:pPr>
            <a:r>
              <a:rPr lang="en-US" altLang="en-US" sz="2500" dirty="0" smtClean="0">
                <a:solidFill>
                  <a:srgbClr val="000000"/>
                </a:solidFill>
                <a:latin typeface="Cambria" panose="02040503050406030204" pitchFamily="18" charset="0"/>
              </a:rPr>
              <a:t>In C, you use pointers and the indirection operator to </a:t>
            </a:r>
            <a:r>
              <a:rPr lang="en-US" altLang="en-US" sz="2500" i="1" dirty="0" smtClean="0">
                <a:solidFill>
                  <a:srgbClr val="000000"/>
                </a:solidFill>
                <a:latin typeface="Cambria" panose="02040503050406030204" pitchFamily="18" charset="0"/>
              </a:rPr>
              <a:t>simulate</a:t>
            </a:r>
            <a:r>
              <a:rPr lang="en-US" altLang="en-US" sz="2500" dirty="0" smtClean="0">
                <a:solidFill>
                  <a:srgbClr val="000000"/>
                </a:solidFill>
                <a:latin typeface="Cambria" panose="02040503050406030204" pitchFamily="18" charset="0"/>
              </a:rPr>
              <a:t> pass-by-reference. </a:t>
            </a:r>
          </a:p>
        </p:txBody>
      </p:sp>
      <p:sp>
        <p:nvSpPr>
          <p:cNvPr id="317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9623883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35843"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When calling a function with arguments that should be modified, the </a:t>
            </a:r>
            <a:r>
              <a:rPr lang="en-US" altLang="en-US" sz="2500" i="1" dirty="0" smtClean="0">
                <a:solidFill>
                  <a:srgbClr val="000000"/>
                </a:solidFill>
                <a:latin typeface="Cambria" panose="02040503050406030204" pitchFamily="18" charset="0"/>
              </a:rPr>
              <a:t>addresses</a:t>
            </a:r>
            <a:r>
              <a:rPr lang="en-US" altLang="en-US" sz="2500" dirty="0" smtClean="0">
                <a:solidFill>
                  <a:srgbClr val="000000"/>
                </a:solidFill>
                <a:latin typeface="Cambria" panose="02040503050406030204" pitchFamily="18" charset="0"/>
              </a:rPr>
              <a:t> of the arguments are passed. </a:t>
            </a:r>
          </a:p>
          <a:p>
            <a:pPr eaLnBrk="1" hangingPunct="1">
              <a:lnSpc>
                <a:spcPct val="90000"/>
              </a:lnSpc>
            </a:pPr>
            <a:r>
              <a:rPr lang="en-US" altLang="en-US" sz="2500" dirty="0" smtClean="0">
                <a:solidFill>
                  <a:srgbClr val="000000"/>
                </a:solidFill>
                <a:latin typeface="Cambria" panose="02040503050406030204" pitchFamily="18" charset="0"/>
              </a:rPr>
              <a:t>This is normally accomplished by applying the address operator (</a:t>
            </a:r>
            <a:r>
              <a:rPr lang="en-US" altLang="en-US" sz="2500" dirty="0" smtClean="0">
                <a:solidFill>
                  <a:srgbClr val="000000"/>
                </a:solidFill>
                <a:latin typeface="Consolas" panose="020B0609020204030204" pitchFamily="49" charset="0"/>
              </a:rPr>
              <a:t>&amp;)</a:t>
            </a:r>
            <a:r>
              <a:rPr lang="en-US" altLang="en-US" sz="2500" dirty="0" smtClean="0">
                <a:solidFill>
                  <a:srgbClr val="000000"/>
                </a:solidFill>
                <a:latin typeface="Cambria" panose="02040503050406030204" pitchFamily="18" charset="0"/>
              </a:rPr>
              <a:t> to the variable (in the caller) whose value will be modified. </a:t>
            </a:r>
          </a:p>
          <a:p>
            <a:pPr eaLnBrk="1" hangingPunct="1">
              <a:lnSpc>
                <a:spcPct val="90000"/>
              </a:lnSpc>
            </a:pPr>
            <a:r>
              <a:rPr lang="en-US" altLang="en-US" sz="2500" dirty="0" smtClean="0">
                <a:solidFill>
                  <a:srgbClr val="000000"/>
                </a:solidFill>
                <a:latin typeface="Cambria" panose="02040503050406030204" pitchFamily="18" charset="0"/>
              </a:rPr>
              <a:t>As we saw in Chapter 6, arrays are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passed using operator </a:t>
            </a:r>
            <a:r>
              <a:rPr lang="en-US" altLang="en-US" sz="2500" dirty="0" smtClean="0">
                <a:solidFill>
                  <a:srgbClr val="000000"/>
                </a:solidFill>
                <a:latin typeface="Consolas" panose="020B0609020204030204" pitchFamily="49" charset="0"/>
              </a:rPr>
              <a:t>&amp;</a:t>
            </a:r>
            <a:r>
              <a:rPr lang="en-US" altLang="en-US" sz="2500" dirty="0" smtClean="0">
                <a:solidFill>
                  <a:srgbClr val="000000"/>
                </a:solidFill>
                <a:latin typeface="Cambria" panose="02040503050406030204" pitchFamily="18" charset="0"/>
              </a:rPr>
              <a:t> because C automatically passes the starting location in memory of the array (the name of an array is equivalent to </a:t>
            </a:r>
            <a:r>
              <a:rPr lang="en-US" altLang="en-US" sz="2500" dirty="0" smtClean="0">
                <a:solidFill>
                  <a:srgbClr val="000000"/>
                </a:solidFill>
                <a:latin typeface="Consolas" panose="020B0609020204030204" pitchFamily="49" charset="0"/>
              </a:rPr>
              <a:t>&amp;</a:t>
            </a:r>
            <a:r>
              <a:rPr lang="en-US" altLang="en-US" sz="2500" dirty="0" err="1" smtClean="0">
                <a:solidFill>
                  <a:srgbClr val="000000"/>
                </a:solidFill>
                <a:latin typeface="Consolas" panose="020B0609020204030204" pitchFamily="49" charset="0"/>
              </a:rPr>
              <a:t>arrayName</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When the address of a variable is passed to a function, the indirection operator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may be used in the function to modify the value at that location in the caller’s memory.</a:t>
            </a:r>
          </a:p>
        </p:txBody>
      </p:sp>
      <p:sp>
        <p:nvSpPr>
          <p:cNvPr id="327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765588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33795" name="Text Placeholder 2"/>
          <p:cNvSpPr>
            <a:spLocks noGrp="1"/>
          </p:cNvSpPr>
          <p:nvPr>
            <p:ph type="body" idx="1"/>
          </p:nvPr>
        </p:nvSpPr>
        <p:spPr/>
        <p:txBody>
          <a:bodyPr>
            <a:noAutofit/>
          </a:bodyPr>
          <a:lstStyle/>
          <a:p>
            <a:pPr marL="109537" indent="0" eaLnBrk="1" hangingPunct="1">
              <a:buFont typeface="Wingdings 3" panose="05040102010807070707" pitchFamily="18" charset="2"/>
              <a:buNone/>
              <a:defRPr/>
            </a:pPr>
            <a:r>
              <a:rPr lang="en-US" sz="2400" b="1" i="1" dirty="0" smtClean="0">
                <a:solidFill>
                  <a:srgbClr val="000000"/>
                </a:solidFill>
                <a:latin typeface="Cambria" panose="02040503050406030204" pitchFamily="18" charset="0"/>
              </a:rPr>
              <a:t>Pass-By-Value</a:t>
            </a:r>
          </a:p>
          <a:p>
            <a:pPr eaLnBrk="1" hangingPunct="1">
              <a:defRPr/>
            </a:pPr>
            <a:r>
              <a:rPr lang="en-US" sz="2400" dirty="0" smtClean="0">
                <a:solidFill>
                  <a:srgbClr val="000000"/>
                </a:solidFill>
                <a:latin typeface="Cambria" panose="02040503050406030204" pitchFamily="18" charset="0"/>
              </a:rPr>
              <a:t>The programs in Fig. 7.6 and Fig. 7.7 present two versions of a function that cubes an integer—</a:t>
            </a:r>
            <a:r>
              <a:rPr lang="en-US" sz="2400" dirty="0" err="1" smtClean="0">
                <a:solidFill>
                  <a:srgbClr val="000000"/>
                </a:solidFill>
                <a:latin typeface="Consolas" panose="020B0609020204030204" pitchFamily="49" charset="0"/>
              </a:rPr>
              <a:t>cubeByValue</a:t>
            </a:r>
            <a:r>
              <a:rPr lang="en-US" sz="2400" dirty="0" smtClean="0">
                <a:solidFill>
                  <a:srgbClr val="000000"/>
                </a:solidFill>
                <a:latin typeface="Cambria" panose="02040503050406030204" pitchFamily="18" charset="0"/>
              </a:rPr>
              <a:t> and </a:t>
            </a:r>
            <a:r>
              <a:rPr lang="en-US" sz="2400" dirty="0" err="1" smtClean="0">
                <a:solidFill>
                  <a:srgbClr val="000000"/>
                </a:solidFill>
                <a:latin typeface="Consolas" panose="020B0609020204030204" pitchFamily="49" charset="0"/>
              </a:rPr>
              <a:t>cubeByReference</a:t>
            </a:r>
            <a:r>
              <a:rPr lang="en-US" sz="2400" dirty="0" smtClean="0">
                <a:solidFill>
                  <a:srgbClr val="000000"/>
                </a:solidFill>
                <a:latin typeface="Cambria" panose="02040503050406030204" pitchFamily="18" charset="0"/>
              </a:rPr>
              <a:t>. </a:t>
            </a:r>
          </a:p>
          <a:p>
            <a:pPr eaLnBrk="1" hangingPunct="1">
              <a:defRPr/>
            </a:pPr>
            <a:r>
              <a:rPr lang="en-US" sz="2400" dirty="0" smtClean="0">
                <a:solidFill>
                  <a:srgbClr val="000000"/>
                </a:solidFill>
                <a:latin typeface="Cambria" panose="02040503050406030204" pitchFamily="18" charset="0"/>
              </a:rPr>
              <a:t>Figure 7.6 passes the variable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by value to function </a:t>
            </a:r>
            <a:r>
              <a:rPr lang="en-US" sz="2400" dirty="0" err="1" smtClean="0">
                <a:solidFill>
                  <a:srgbClr val="000000"/>
                </a:solidFill>
                <a:latin typeface="Consolas" panose="020B0609020204030204" pitchFamily="49" charset="0"/>
              </a:rPr>
              <a:t>cubeByValue</a:t>
            </a:r>
            <a:r>
              <a:rPr lang="en-US" sz="2400" dirty="0" smtClean="0">
                <a:solidFill>
                  <a:srgbClr val="000000"/>
                </a:solidFill>
                <a:latin typeface="Cambria" panose="02040503050406030204" pitchFamily="18" charset="0"/>
              </a:rPr>
              <a:t> </a:t>
            </a:r>
          </a:p>
          <a:p>
            <a:pPr eaLnBrk="1" hangingPunct="1">
              <a:defRPr/>
            </a:pPr>
            <a:r>
              <a:rPr lang="en-US" sz="2400" dirty="0" smtClean="0">
                <a:solidFill>
                  <a:srgbClr val="000000"/>
                </a:solidFill>
                <a:latin typeface="Cambria" panose="02040503050406030204" pitchFamily="18" charset="0"/>
              </a:rPr>
              <a:t>The </a:t>
            </a:r>
            <a:r>
              <a:rPr lang="en-US" sz="2400" dirty="0" err="1" smtClean="0">
                <a:solidFill>
                  <a:srgbClr val="000000"/>
                </a:solidFill>
                <a:latin typeface="Consolas" panose="020B0609020204030204" pitchFamily="49" charset="0"/>
              </a:rPr>
              <a:t>cubeByValue</a:t>
            </a:r>
            <a:r>
              <a:rPr lang="en-US" sz="2400" dirty="0" smtClean="0">
                <a:solidFill>
                  <a:srgbClr val="000000"/>
                </a:solidFill>
                <a:latin typeface="Cambria" panose="02040503050406030204" pitchFamily="18" charset="0"/>
              </a:rPr>
              <a:t> function cubes its argument and passes the new value back to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using a </a:t>
            </a:r>
            <a:r>
              <a:rPr lang="en-US" sz="2400" dirty="0" smtClean="0">
                <a:solidFill>
                  <a:srgbClr val="000000"/>
                </a:solidFill>
                <a:latin typeface="Consolas" panose="020B0609020204030204" pitchFamily="49" charset="0"/>
              </a:rPr>
              <a:t>return</a:t>
            </a:r>
            <a:r>
              <a:rPr lang="en-US" sz="2400" dirty="0" smtClean="0">
                <a:solidFill>
                  <a:srgbClr val="000000"/>
                </a:solidFill>
                <a:latin typeface="Cambria" panose="02040503050406030204" pitchFamily="18" charset="0"/>
              </a:rPr>
              <a:t> statement. </a:t>
            </a:r>
          </a:p>
          <a:p>
            <a:pPr eaLnBrk="1" hangingPunct="1">
              <a:defRPr/>
            </a:pPr>
            <a:r>
              <a:rPr lang="en-US" sz="2400" dirty="0" smtClean="0">
                <a:solidFill>
                  <a:srgbClr val="000000"/>
                </a:solidFill>
                <a:latin typeface="Cambria" panose="02040503050406030204" pitchFamily="18" charset="0"/>
              </a:rPr>
              <a:t>The new value is assigned to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in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a:t>
            </a:r>
          </a:p>
        </p:txBody>
      </p:sp>
      <p:sp>
        <p:nvSpPr>
          <p:cNvPr id="337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9187801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a:xfrm>
            <a:off x="2362200" y="6356350"/>
            <a:ext cx="4648200" cy="365125"/>
          </a:xfrm>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625230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41945847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36867" name="Text Placeholder 2"/>
          <p:cNvSpPr>
            <a:spLocks noGrp="1"/>
          </p:cNvSpPr>
          <p:nvPr>
            <p:ph type="body" idx="1"/>
          </p:nvPr>
        </p:nvSpPr>
        <p:spPr/>
        <p:txBody>
          <a:bodyPr>
            <a:normAutofit/>
          </a:bodyPr>
          <a:lstStyle/>
          <a:p>
            <a:pPr marL="109537" indent="0" eaLnBrk="1" hangingPunct="1">
              <a:lnSpc>
                <a:spcPct val="90000"/>
              </a:lnSpc>
              <a:buFont typeface="Wingdings 3" panose="05040102010807070707" pitchFamily="18" charset="2"/>
              <a:buNone/>
              <a:defRPr/>
            </a:pPr>
            <a:r>
              <a:rPr lang="en-US" sz="2400" b="1" i="1" dirty="0" smtClean="0">
                <a:solidFill>
                  <a:srgbClr val="000000"/>
                </a:solidFill>
                <a:latin typeface="Cambria" panose="02040503050406030204" pitchFamily="18" charset="0"/>
              </a:rPr>
              <a:t>Pass-By-Reference</a:t>
            </a:r>
          </a:p>
          <a:p>
            <a:pPr eaLnBrk="1" hangingPunct="1">
              <a:lnSpc>
                <a:spcPct val="90000"/>
              </a:lnSpc>
              <a:defRPr/>
            </a:pPr>
            <a:r>
              <a:rPr lang="en-US" sz="2400" dirty="0" smtClean="0">
                <a:solidFill>
                  <a:srgbClr val="000000"/>
                </a:solidFill>
                <a:latin typeface="Cambria" panose="02040503050406030204" pitchFamily="18" charset="0"/>
              </a:rPr>
              <a:t>Figure 7.7 passes the variable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by reference—the address of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is passed—to function </a:t>
            </a:r>
            <a:r>
              <a:rPr lang="en-US" sz="2400" dirty="0" err="1" smtClean="0">
                <a:solidFill>
                  <a:srgbClr val="000000"/>
                </a:solidFill>
                <a:latin typeface="Consolas" panose="020B0609020204030204" pitchFamily="49" charset="0"/>
              </a:rPr>
              <a:t>cubeByReference</a:t>
            </a:r>
            <a:r>
              <a:rPr lang="en-US" sz="2400" dirty="0" smtClean="0">
                <a:solidFill>
                  <a:srgbClr val="000000"/>
                </a:solidFill>
                <a:latin typeface="Cambria" panose="02040503050406030204" pitchFamily="18" charset="0"/>
              </a:rPr>
              <a:t>. </a:t>
            </a:r>
          </a:p>
          <a:p>
            <a:pPr eaLnBrk="1" hangingPunct="1">
              <a:lnSpc>
                <a:spcPct val="90000"/>
              </a:lnSpc>
              <a:defRPr/>
            </a:pPr>
            <a:r>
              <a:rPr lang="en-US" sz="2400" dirty="0" smtClean="0">
                <a:solidFill>
                  <a:srgbClr val="000000"/>
                </a:solidFill>
                <a:latin typeface="Cambria" panose="02040503050406030204" pitchFamily="18" charset="0"/>
              </a:rPr>
              <a:t>Function </a:t>
            </a:r>
            <a:r>
              <a:rPr lang="en-US" sz="2400" dirty="0" err="1" smtClean="0">
                <a:solidFill>
                  <a:srgbClr val="000000"/>
                </a:solidFill>
                <a:latin typeface="Consolas" panose="020B0609020204030204" pitchFamily="49" charset="0"/>
              </a:rPr>
              <a:t>cubeByReference</a:t>
            </a:r>
            <a:r>
              <a:rPr lang="en-US" sz="2400" dirty="0" smtClean="0">
                <a:solidFill>
                  <a:srgbClr val="000000"/>
                </a:solidFill>
                <a:latin typeface="Cambria" panose="02040503050406030204" pitchFamily="18" charset="0"/>
              </a:rPr>
              <a:t> takes as a parameter a pointer to an </a:t>
            </a:r>
            <a:r>
              <a:rPr lang="en-US" sz="2400" dirty="0" err="1" smtClean="0">
                <a:solidFill>
                  <a:srgbClr val="000000"/>
                </a:solidFill>
                <a:latin typeface="Consolas" panose="020B0609020204030204" pitchFamily="49" charset="0"/>
              </a:rPr>
              <a:t>int</a:t>
            </a:r>
            <a:r>
              <a:rPr lang="en-US" sz="2400" dirty="0" smtClean="0">
                <a:solidFill>
                  <a:srgbClr val="000000"/>
                </a:solidFill>
                <a:latin typeface="Cambria" panose="02040503050406030204" pitchFamily="18" charset="0"/>
              </a:rPr>
              <a:t> called </a:t>
            </a:r>
            <a:r>
              <a:rPr lang="en-US" sz="2400" dirty="0" err="1" smtClean="0">
                <a:solidFill>
                  <a:srgbClr val="000000"/>
                </a:solidFill>
                <a:latin typeface="Consolas" panose="020B0609020204030204" pitchFamily="49" charset="0"/>
              </a:rPr>
              <a:t>nPtr</a:t>
            </a:r>
            <a:r>
              <a:rPr lang="en-US" sz="2400" dirty="0" smtClean="0">
                <a:solidFill>
                  <a:srgbClr val="000000"/>
                </a:solidFill>
                <a:latin typeface="Cambria" panose="02040503050406030204" pitchFamily="18" charset="0"/>
              </a:rPr>
              <a:t>. </a:t>
            </a:r>
          </a:p>
          <a:p>
            <a:pPr eaLnBrk="1" hangingPunct="1">
              <a:lnSpc>
                <a:spcPct val="90000"/>
              </a:lnSpc>
              <a:defRPr/>
            </a:pPr>
            <a:r>
              <a:rPr lang="en-US" sz="2400" dirty="0" smtClean="0">
                <a:solidFill>
                  <a:srgbClr val="000000"/>
                </a:solidFill>
                <a:latin typeface="Cambria" panose="02040503050406030204" pitchFamily="18" charset="0"/>
              </a:rPr>
              <a:t>The function </a:t>
            </a:r>
            <a:r>
              <a:rPr lang="en-US" sz="2400" i="1" dirty="0" smtClean="0">
                <a:solidFill>
                  <a:srgbClr val="000000"/>
                </a:solidFill>
                <a:latin typeface="Cambria" panose="02040503050406030204" pitchFamily="18" charset="0"/>
              </a:rPr>
              <a:t>dereferences</a:t>
            </a:r>
            <a:r>
              <a:rPr lang="en-US" sz="2400" dirty="0" smtClean="0">
                <a:solidFill>
                  <a:srgbClr val="000000"/>
                </a:solidFill>
                <a:latin typeface="Cambria" panose="02040503050406030204" pitchFamily="18" charset="0"/>
              </a:rPr>
              <a:t> the pointer and cubes the value to which </a:t>
            </a:r>
            <a:r>
              <a:rPr lang="en-US" sz="2400" dirty="0" err="1" smtClean="0">
                <a:solidFill>
                  <a:srgbClr val="000000"/>
                </a:solidFill>
                <a:latin typeface="Consolas" panose="020B0609020204030204" pitchFamily="49" charset="0"/>
              </a:rPr>
              <a:t>nPtr</a:t>
            </a:r>
            <a:r>
              <a:rPr lang="en-US" sz="2400" dirty="0" smtClean="0">
                <a:solidFill>
                  <a:srgbClr val="000000"/>
                </a:solidFill>
                <a:latin typeface="Cambria" panose="02040503050406030204" pitchFamily="18" charset="0"/>
              </a:rPr>
              <a:t> points, then assigns the result to </a:t>
            </a:r>
            <a:r>
              <a:rPr lang="en-US" sz="2400" dirty="0" smtClean="0">
                <a:solidFill>
                  <a:srgbClr val="000000"/>
                </a:solidFill>
                <a:latin typeface="Consolas" panose="020B0609020204030204" pitchFamily="49" charset="0"/>
              </a:rPr>
              <a:t>*</a:t>
            </a:r>
            <a:r>
              <a:rPr lang="en-US" sz="2400" dirty="0" err="1" smtClean="0">
                <a:solidFill>
                  <a:srgbClr val="000000"/>
                </a:solidFill>
                <a:latin typeface="Consolas" panose="020B0609020204030204" pitchFamily="49" charset="0"/>
              </a:rPr>
              <a:t>nPtr</a:t>
            </a:r>
            <a:r>
              <a:rPr lang="en-US" sz="2400" dirty="0" smtClean="0">
                <a:solidFill>
                  <a:srgbClr val="000000"/>
                </a:solidFill>
                <a:latin typeface="Cambria" panose="02040503050406030204" pitchFamily="18" charset="0"/>
              </a:rPr>
              <a:t> (which is really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in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thus changing the value of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in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a:t>
            </a:r>
          </a:p>
          <a:p>
            <a:pPr eaLnBrk="1" hangingPunct="1">
              <a:lnSpc>
                <a:spcPct val="90000"/>
              </a:lnSpc>
              <a:defRPr/>
            </a:pPr>
            <a:r>
              <a:rPr lang="en-US" sz="2400" dirty="0" smtClean="0">
                <a:solidFill>
                  <a:srgbClr val="000000"/>
                </a:solidFill>
                <a:latin typeface="Cambria" panose="02040503050406030204" pitchFamily="18" charset="0"/>
              </a:rPr>
              <a:t>Figure 7.8 and Fig. 7.9 analyze graphically and step-by-step the programs in Fig. 7.6 and Fig. 7.7, respectively.</a:t>
            </a: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779473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Dikdörtgen 3"/>
          <p:cNvSpPr/>
          <p:nvPr/>
        </p:nvSpPr>
        <p:spPr>
          <a:xfrm>
            <a:off x="-25880" y="1752600"/>
            <a:ext cx="9169879" cy="1143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647902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a:xfrm>
            <a:off x="1752600" y="6356350"/>
            <a:ext cx="5410200" cy="365125"/>
          </a:xfrm>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341620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747466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4301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A function receiving an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as an argument must define a </a:t>
            </a:r>
            <a:r>
              <a:rPr lang="en-US" altLang="en-US" sz="2500" i="1" dirty="0" smtClean="0">
                <a:solidFill>
                  <a:srgbClr val="000000"/>
                </a:solidFill>
                <a:latin typeface="Cambria" panose="02040503050406030204" pitchFamily="18" charset="0"/>
              </a:rPr>
              <a:t>pointer parameter </a:t>
            </a:r>
            <a:r>
              <a:rPr lang="en-US" altLang="en-US" sz="2500" dirty="0" smtClean="0">
                <a:solidFill>
                  <a:srgbClr val="000000"/>
                </a:solidFill>
                <a:latin typeface="Cambria" panose="02040503050406030204" pitchFamily="18" charset="0"/>
              </a:rPr>
              <a:t>to receive the address. </a:t>
            </a:r>
          </a:p>
          <a:p>
            <a:pPr eaLnBrk="1" hangingPunct="1">
              <a:lnSpc>
                <a:spcPct val="90000"/>
              </a:lnSpc>
            </a:pPr>
            <a:r>
              <a:rPr lang="en-US" altLang="en-US" sz="2500" dirty="0" smtClean="0">
                <a:solidFill>
                  <a:srgbClr val="000000"/>
                </a:solidFill>
                <a:latin typeface="Cambria" panose="02040503050406030204" pitchFamily="18" charset="0"/>
              </a:rPr>
              <a:t>For example, in Fig. 7.7 the header for function </a:t>
            </a:r>
            <a:r>
              <a:rPr lang="en-US" altLang="en-US" sz="2500" dirty="0" err="1" smtClean="0">
                <a:solidFill>
                  <a:srgbClr val="000000"/>
                </a:solidFill>
                <a:latin typeface="Consolas" panose="020B0609020204030204" pitchFamily="49" charset="0"/>
              </a:rPr>
              <a:t>cubeByReference</a:t>
            </a:r>
            <a:r>
              <a:rPr lang="en-US" altLang="en-US" sz="2500" dirty="0" smtClean="0">
                <a:solidFill>
                  <a:srgbClr val="000000"/>
                </a:solidFill>
                <a:latin typeface="Cambria" panose="02040503050406030204" pitchFamily="18" charset="0"/>
              </a:rPr>
              <a:t> is:</a:t>
            </a:r>
          </a:p>
          <a:p>
            <a:pPr lvl="2" eaLnBrk="1" hangingPunct="1">
              <a:lnSpc>
                <a:spcPct val="90000"/>
              </a:lnSpc>
            </a:pPr>
            <a:r>
              <a:rPr lang="en-US" altLang="en-US" sz="1900" b="1" dirty="0" smtClean="0">
                <a:solidFill>
                  <a:srgbClr val="0000FF"/>
                </a:solidFill>
                <a:latin typeface="Consolas" panose="020B0609020204030204" pitchFamily="49" charset="0"/>
              </a:rPr>
              <a:t>void</a:t>
            </a: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cubeByReference</a:t>
            </a:r>
            <a:r>
              <a:rPr lang="en-US" altLang="en-US" sz="1900" b="1" dirty="0" smtClean="0">
                <a:solidFill>
                  <a:srgbClr val="000000"/>
                </a:solidFill>
                <a:latin typeface="Consolas" panose="020B0609020204030204" pitchFamily="49" charset="0"/>
              </a:rPr>
              <a:t>(</a:t>
            </a: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nPtr</a:t>
            </a:r>
            <a:r>
              <a:rPr lang="en-US" altLang="en-US" sz="1900" b="1" dirty="0" smtClean="0">
                <a:solidFill>
                  <a:srgbClr val="000000"/>
                </a:solidFill>
                <a:latin typeface="Consolas" panose="020B0609020204030204" pitchFamily="49" charset="0"/>
              </a:rPr>
              <a:t>)</a:t>
            </a:r>
          </a:p>
          <a:p>
            <a:pPr eaLnBrk="1" hangingPunct="1">
              <a:lnSpc>
                <a:spcPct val="90000"/>
              </a:lnSpc>
            </a:pPr>
            <a:r>
              <a:rPr lang="en-US" altLang="en-US" sz="2500" dirty="0" smtClean="0">
                <a:solidFill>
                  <a:srgbClr val="000000"/>
                </a:solidFill>
                <a:latin typeface="Cambria" panose="02040503050406030204" pitchFamily="18" charset="0"/>
              </a:rPr>
              <a:t>The header specifies that </a:t>
            </a:r>
            <a:r>
              <a:rPr lang="en-US" altLang="en-US" sz="2500" dirty="0" err="1" smtClean="0">
                <a:solidFill>
                  <a:srgbClr val="000000"/>
                </a:solidFill>
                <a:latin typeface="Consolas" panose="020B0609020204030204" pitchFamily="49" charset="0"/>
              </a:rPr>
              <a:t>cubeByReference</a:t>
            </a:r>
            <a:r>
              <a:rPr lang="en-US" altLang="en-US" sz="2500" dirty="0" smtClean="0">
                <a:solidFill>
                  <a:srgbClr val="000000"/>
                </a:solidFill>
                <a:latin typeface="Cambria" panose="02040503050406030204" pitchFamily="18" charset="0"/>
              </a:rPr>
              <a:t> </a:t>
            </a:r>
            <a:r>
              <a:rPr lang="en-US" altLang="en-US" sz="2500" i="1" dirty="0" smtClean="0">
                <a:solidFill>
                  <a:srgbClr val="000000"/>
                </a:solidFill>
                <a:latin typeface="Cambria" panose="02040503050406030204" pitchFamily="18" charset="0"/>
              </a:rPr>
              <a:t>receives</a:t>
            </a:r>
            <a:r>
              <a:rPr lang="en-US" altLang="en-US" sz="2500" dirty="0" smtClean="0">
                <a:solidFill>
                  <a:srgbClr val="000000"/>
                </a:solidFill>
                <a:latin typeface="Cambria" panose="02040503050406030204" pitchFamily="18" charset="0"/>
              </a:rPr>
              <a:t> the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of an integer variable as an argument, stores the address locally in </a:t>
            </a:r>
            <a:r>
              <a:rPr lang="en-US" altLang="en-US" sz="2500" dirty="0" err="1" smtClean="0">
                <a:solidFill>
                  <a:srgbClr val="000000"/>
                </a:solidFill>
                <a:latin typeface="Consolas" panose="020B0609020204030204" pitchFamily="49" charset="0"/>
              </a:rPr>
              <a:t>nPtr</a:t>
            </a:r>
            <a:r>
              <a:rPr lang="en-US" altLang="en-US" sz="2500" dirty="0" smtClean="0">
                <a:solidFill>
                  <a:srgbClr val="000000"/>
                </a:solidFill>
                <a:latin typeface="Cambria" panose="02040503050406030204" pitchFamily="18" charset="0"/>
              </a:rPr>
              <a:t> and does not return a value. </a:t>
            </a:r>
          </a:p>
          <a:p>
            <a:pPr eaLnBrk="1" hangingPunct="1">
              <a:lnSpc>
                <a:spcPct val="90000"/>
              </a:lnSpc>
            </a:pPr>
            <a:r>
              <a:rPr lang="en-US" altLang="en-US" sz="2500" dirty="0" smtClean="0">
                <a:solidFill>
                  <a:srgbClr val="000000"/>
                </a:solidFill>
                <a:latin typeface="Cambria" panose="02040503050406030204" pitchFamily="18" charset="0"/>
              </a:rPr>
              <a:t>The function prototype for </a:t>
            </a:r>
            <a:r>
              <a:rPr lang="en-US" altLang="en-US" sz="2500" dirty="0" err="1" smtClean="0">
                <a:solidFill>
                  <a:srgbClr val="000000"/>
                </a:solidFill>
                <a:latin typeface="Consolas" panose="020B0609020204030204" pitchFamily="49" charset="0"/>
              </a:rPr>
              <a:t>cubeByReference</a:t>
            </a:r>
            <a:r>
              <a:rPr lang="en-US" altLang="en-US" sz="2500" dirty="0" smtClean="0">
                <a:solidFill>
                  <a:srgbClr val="000000"/>
                </a:solidFill>
                <a:latin typeface="Cambria" panose="02040503050406030204" pitchFamily="18" charset="0"/>
              </a:rPr>
              <a:t> contains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onsolas" panose="020B0609020204030204" pitchFamily="49" charset="0"/>
              </a:rPr>
              <a:t> *</a:t>
            </a:r>
            <a:r>
              <a:rPr lang="en-US" altLang="en-US" sz="2500" dirty="0" smtClean="0">
                <a:solidFill>
                  <a:srgbClr val="000000"/>
                </a:solidFill>
                <a:latin typeface="Cambria" panose="02040503050406030204" pitchFamily="18" charset="0"/>
              </a:rPr>
              <a:t> in parentheses. </a:t>
            </a:r>
          </a:p>
          <a:p>
            <a:pPr eaLnBrk="1" hangingPunct="1">
              <a:lnSpc>
                <a:spcPct val="90000"/>
              </a:lnSpc>
            </a:pPr>
            <a:r>
              <a:rPr lang="en-US" altLang="en-US" sz="2500" dirty="0" smtClean="0">
                <a:solidFill>
                  <a:srgbClr val="000000"/>
                </a:solidFill>
                <a:latin typeface="Cambria" panose="02040503050406030204" pitchFamily="18" charset="0"/>
              </a:rPr>
              <a:t>Names included for documentation purposes are ignored by the C compiler.</a:t>
            </a:r>
          </a:p>
        </p:txBody>
      </p:sp>
      <p:sp>
        <p:nvSpPr>
          <p:cNvPr id="399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044430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44035" name="Text Placeholder 2"/>
          <p:cNvSpPr>
            <a:spLocks noGrp="1"/>
          </p:cNvSpPr>
          <p:nvPr>
            <p:ph type="body" idx="1"/>
          </p:nvPr>
        </p:nvSpPr>
        <p:spPr/>
        <p:txBody>
          <a:bodyPr>
            <a:normAutofit/>
          </a:bodyPr>
          <a:lstStyle/>
          <a:p>
            <a:pPr eaLnBrk="1" hangingPunct="1">
              <a:lnSpc>
                <a:spcPct val="80000"/>
              </a:lnSpc>
            </a:pPr>
            <a:r>
              <a:rPr lang="en-US" altLang="en-US" sz="2300" dirty="0" smtClean="0">
                <a:solidFill>
                  <a:srgbClr val="000000"/>
                </a:solidFill>
                <a:latin typeface="Cambria" panose="02040503050406030204" pitchFamily="18" charset="0"/>
              </a:rPr>
              <a:t>For a function that expects a one-dimensional array as an argument, the function’s prototype and header can use the pointer notation shown in the parameter list of function </a:t>
            </a:r>
            <a:r>
              <a:rPr lang="en-US" altLang="en-US" sz="2300" dirty="0" err="1" smtClean="0">
                <a:solidFill>
                  <a:srgbClr val="000000"/>
                </a:solidFill>
                <a:latin typeface="Consolas" panose="020B0609020204030204" pitchFamily="49" charset="0"/>
              </a:rPr>
              <a:t>cubeByReference</a:t>
            </a:r>
            <a:r>
              <a:rPr lang="en-US" altLang="en-US" sz="2300" dirty="0" smtClean="0">
                <a:solidFill>
                  <a:srgbClr val="000000"/>
                </a:solidFill>
                <a:latin typeface="Cambria" panose="02040503050406030204" pitchFamily="18" charset="0"/>
              </a:rPr>
              <a:t>. </a:t>
            </a:r>
          </a:p>
          <a:p>
            <a:pPr>
              <a:lnSpc>
                <a:spcPct val="80000"/>
              </a:lnSpc>
            </a:pPr>
            <a:r>
              <a:rPr lang="en-US" altLang="en-US" sz="2300" dirty="0" smtClean="0">
                <a:solidFill>
                  <a:srgbClr val="000000"/>
                </a:solidFill>
                <a:latin typeface="Cambria" panose="02040503050406030204" pitchFamily="18" charset="0"/>
              </a:rPr>
              <a:t>The compiler does not differentiate between a function that receives a pointer and one that receives a </a:t>
            </a:r>
            <a:r>
              <a:rPr lang="en-US" altLang="en-US" sz="2300" dirty="0">
                <a:solidFill>
                  <a:srgbClr val="000000"/>
                </a:solidFill>
                <a:latin typeface="Cambria" panose="02040503050406030204" pitchFamily="18" charset="0"/>
              </a:rPr>
              <a:t>one-dimensional </a:t>
            </a:r>
            <a:r>
              <a:rPr lang="en-US" altLang="en-US" sz="2300" dirty="0" smtClean="0">
                <a:solidFill>
                  <a:srgbClr val="000000"/>
                </a:solidFill>
                <a:latin typeface="Cambria" panose="02040503050406030204" pitchFamily="18" charset="0"/>
              </a:rPr>
              <a:t>array. </a:t>
            </a:r>
          </a:p>
          <a:p>
            <a:pPr eaLnBrk="1" hangingPunct="1">
              <a:lnSpc>
                <a:spcPct val="80000"/>
              </a:lnSpc>
            </a:pPr>
            <a:r>
              <a:rPr lang="en-US" altLang="en-US" sz="2300" dirty="0" smtClean="0">
                <a:solidFill>
                  <a:srgbClr val="000000"/>
                </a:solidFill>
                <a:latin typeface="Cambria" panose="02040503050406030204" pitchFamily="18" charset="0"/>
              </a:rPr>
              <a:t>This, of course, means that the function must “know” when it’s receiving an array or simply a single variable for which it’s to perform pass-by-reference. </a:t>
            </a:r>
          </a:p>
          <a:p>
            <a:pPr>
              <a:lnSpc>
                <a:spcPct val="80000"/>
              </a:lnSpc>
            </a:pPr>
            <a:r>
              <a:rPr lang="en-US" altLang="en-US" sz="2300" dirty="0" smtClean="0">
                <a:solidFill>
                  <a:srgbClr val="000000"/>
                </a:solidFill>
                <a:latin typeface="Cambria" panose="02040503050406030204" pitchFamily="18" charset="0"/>
              </a:rPr>
              <a:t>When the compiler encounters a function parameter for a </a:t>
            </a:r>
            <a:r>
              <a:rPr lang="en-US" altLang="en-US" sz="2300" dirty="0">
                <a:solidFill>
                  <a:srgbClr val="000000"/>
                </a:solidFill>
                <a:latin typeface="Cambria" panose="02040503050406030204" pitchFamily="18" charset="0"/>
              </a:rPr>
              <a:t>one-dimensional </a:t>
            </a:r>
            <a:r>
              <a:rPr lang="en-US" altLang="en-US" sz="2300" dirty="0" smtClean="0">
                <a:solidFill>
                  <a:srgbClr val="000000"/>
                </a:solidFill>
                <a:latin typeface="Cambria" panose="02040503050406030204" pitchFamily="18" charset="0"/>
              </a:rPr>
              <a:t>array of the form </a:t>
            </a:r>
            <a:r>
              <a:rPr lang="en-US" altLang="en-US" sz="2300" dirty="0" err="1" smtClean="0">
                <a:solidFill>
                  <a:srgbClr val="000000"/>
                </a:solidFill>
                <a:latin typeface="Consolas" panose="020B0609020204030204" pitchFamily="49" charset="0"/>
              </a:rPr>
              <a:t>int</a:t>
            </a:r>
            <a:r>
              <a:rPr lang="en-US" altLang="en-US" sz="2300" dirty="0" smtClean="0">
                <a:solidFill>
                  <a:srgbClr val="000000"/>
                </a:solidFill>
                <a:latin typeface="Consolas" panose="020B0609020204030204" pitchFamily="49" charset="0"/>
              </a:rPr>
              <a:t> b[]</a:t>
            </a:r>
            <a:r>
              <a:rPr lang="en-US" altLang="en-US" sz="2300" dirty="0" smtClean="0">
                <a:solidFill>
                  <a:srgbClr val="000000"/>
                </a:solidFill>
                <a:latin typeface="Cambria" panose="02040503050406030204" pitchFamily="18" charset="0"/>
              </a:rPr>
              <a:t>, the compiler converts the parameter to the pointer notation </a:t>
            </a:r>
            <a:r>
              <a:rPr lang="en-US" altLang="en-US" sz="2300" dirty="0" err="1" smtClean="0">
                <a:solidFill>
                  <a:srgbClr val="000000"/>
                </a:solidFill>
                <a:latin typeface="Consolas" panose="020B0609020204030204" pitchFamily="49" charset="0"/>
              </a:rPr>
              <a:t>int</a:t>
            </a:r>
            <a:r>
              <a:rPr lang="en-US" altLang="en-US" sz="2300" dirty="0" smtClean="0">
                <a:solidFill>
                  <a:srgbClr val="000000"/>
                </a:solidFill>
                <a:latin typeface="Consolas" panose="020B0609020204030204" pitchFamily="49" charset="0"/>
              </a:rPr>
              <a:t> *b</a:t>
            </a:r>
            <a:r>
              <a:rPr lang="en-US" altLang="en-US" sz="2300" dirty="0" smtClean="0">
                <a:solidFill>
                  <a:srgbClr val="000000"/>
                </a:solidFill>
                <a:latin typeface="Cambria" panose="02040503050406030204" pitchFamily="18" charset="0"/>
              </a:rPr>
              <a:t>. </a:t>
            </a:r>
          </a:p>
          <a:p>
            <a:pPr eaLnBrk="1" hangingPunct="1">
              <a:lnSpc>
                <a:spcPct val="80000"/>
              </a:lnSpc>
            </a:pPr>
            <a:r>
              <a:rPr lang="en-US" altLang="en-US" sz="2300" dirty="0" smtClean="0">
                <a:solidFill>
                  <a:srgbClr val="000000"/>
                </a:solidFill>
                <a:latin typeface="Cambria" panose="02040503050406030204" pitchFamily="18" charset="0"/>
              </a:rPr>
              <a:t>The two forms are interchangeable. </a:t>
            </a:r>
          </a:p>
        </p:txBody>
      </p:sp>
      <p:sp>
        <p:nvSpPr>
          <p:cNvPr id="409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657500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4801991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027227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172612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4265492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80618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123869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Dikdörtgen 3"/>
          <p:cNvSpPr/>
          <p:nvPr/>
        </p:nvSpPr>
        <p:spPr>
          <a:xfrm>
            <a:off x="-76201" y="2568574"/>
            <a:ext cx="9085263" cy="10128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761938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Calibri" panose="020F0502020204030204" pitchFamily="34" charset="0"/>
              </a:rPr>
              <a:t>7.6  </a:t>
            </a:r>
            <a:r>
              <a:rPr lang="en-US" sz="3000" dirty="0" smtClean="0">
                <a:solidFill>
                  <a:srgbClr val="3380E6"/>
                </a:solidFill>
                <a:latin typeface="Calibri" panose="020F0502020204030204" pitchFamily="34" charset="0"/>
              </a:rPr>
              <a:t>Bubble Sort Using Pass-by-Reference</a:t>
            </a:r>
          </a:p>
        </p:txBody>
      </p:sp>
      <p:sp>
        <p:nvSpPr>
          <p:cNvPr id="80899"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Let’s improve the bubble sort program of Fig. 6.15 to use two functions—</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sorts the array. </a:t>
            </a:r>
          </a:p>
          <a:p>
            <a:pPr eaLnBrk="1" hangingPunct="1">
              <a:lnSpc>
                <a:spcPct val="90000"/>
              </a:lnSpc>
            </a:pPr>
            <a:r>
              <a:rPr lang="en-US" altLang="en-US" sz="2500" dirty="0" smtClean="0">
                <a:solidFill>
                  <a:srgbClr val="000000"/>
                </a:solidFill>
                <a:latin typeface="Cambria" panose="02040503050406030204" pitchFamily="18" charset="0"/>
              </a:rPr>
              <a:t>It calls function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to exchange the array elements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Remember that C enforces </a:t>
            </a:r>
            <a:r>
              <a:rPr lang="en-US" altLang="en-US" sz="2500" i="1" dirty="0" smtClean="0">
                <a:solidFill>
                  <a:srgbClr val="000000"/>
                </a:solidFill>
                <a:latin typeface="Cambria" panose="02040503050406030204" pitchFamily="18" charset="0"/>
              </a:rPr>
              <a:t>information hiding </a:t>
            </a:r>
            <a:r>
              <a:rPr lang="en-US" altLang="en-US" sz="2500" dirty="0" smtClean="0">
                <a:solidFill>
                  <a:srgbClr val="000000"/>
                </a:solidFill>
                <a:latin typeface="Cambria" panose="02040503050406030204" pitchFamily="18" charset="0"/>
              </a:rPr>
              <a:t>between functions, so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does not have access to individual array elements in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Because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r>
              <a:rPr lang="en-US" altLang="en-US" sz="2500" i="1" dirty="0" smtClean="0">
                <a:solidFill>
                  <a:srgbClr val="000000"/>
                </a:solidFill>
                <a:latin typeface="Cambria" panose="02040503050406030204" pitchFamily="18" charset="0"/>
              </a:rPr>
              <a:t>wants</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to have access to the array elements to be swapped,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passes each of these elements </a:t>
            </a:r>
            <a:r>
              <a:rPr lang="en-US" altLang="en-US" sz="2500" i="1" dirty="0" smtClean="0">
                <a:solidFill>
                  <a:srgbClr val="000000"/>
                </a:solidFill>
                <a:latin typeface="Cambria" panose="02040503050406030204" pitchFamily="18" charset="0"/>
              </a:rPr>
              <a:t>by reference</a:t>
            </a:r>
            <a:r>
              <a:rPr lang="en-US" altLang="en-US" sz="2500" dirty="0" smtClean="0">
                <a:solidFill>
                  <a:srgbClr val="000000"/>
                </a:solidFill>
                <a:latin typeface="Cambria" panose="02040503050406030204" pitchFamily="18" charset="0"/>
              </a:rPr>
              <a:t> to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—the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of each array element is passed explicitly. </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214859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7.6  </a:t>
            </a:r>
            <a:r>
              <a:rPr lang="en-US" dirty="0" smtClean="0">
                <a:solidFill>
                  <a:srgbClr val="3380E6"/>
                </a:solidFill>
                <a:latin typeface="Calibri" panose="020F0502020204030204" pitchFamily="34" charset="0"/>
              </a:rPr>
              <a:t>Bubble Sort Using Pass-by-Reference (Cont.)</a:t>
            </a:r>
          </a:p>
        </p:txBody>
      </p:sp>
      <p:sp>
        <p:nvSpPr>
          <p:cNvPr id="81923"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Although entire arrays are automatically passed by reference, individual array elements are scalars and are ordinarily passed by value. </a:t>
            </a:r>
          </a:p>
          <a:p>
            <a:pPr eaLnBrk="1" hangingPunct="1"/>
            <a:r>
              <a:rPr lang="en-US" altLang="en-US" dirty="0" smtClean="0">
                <a:solidFill>
                  <a:srgbClr val="000000"/>
                </a:solidFill>
                <a:latin typeface="Cambria" panose="02040503050406030204" pitchFamily="18" charset="0"/>
              </a:rPr>
              <a:t>Therefore,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uses the address operator (</a:t>
            </a:r>
            <a:r>
              <a:rPr lang="en-US" altLang="en-US" dirty="0" smtClean="0">
                <a:solidFill>
                  <a:srgbClr val="000000"/>
                </a:solidFill>
                <a:latin typeface="Consolas" panose="020B0609020204030204" pitchFamily="49" charset="0"/>
              </a:rPr>
              <a:t>&amp;</a:t>
            </a:r>
            <a:r>
              <a:rPr lang="en-US" altLang="en-US" dirty="0" smtClean="0">
                <a:solidFill>
                  <a:srgbClr val="000000"/>
                </a:solidFill>
                <a:latin typeface="Cambria" panose="02040503050406030204" pitchFamily="18" charset="0"/>
              </a:rPr>
              <a:t>) on each of the array elements in the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call to effect pass-by-reference as follows</a:t>
            </a:r>
          </a:p>
          <a:p>
            <a:pPr lvl="2" eaLnBrk="1" hangingPunct="1"/>
            <a:r>
              <a:rPr lang="en-US" altLang="en-US" dirty="0" smtClean="0">
                <a:solidFill>
                  <a:srgbClr val="000000"/>
                </a:solidFill>
                <a:latin typeface="Consolas" panose="020B0609020204030204" pitchFamily="49" charset="0"/>
              </a:rPr>
              <a:t>swap(&amp;array[j], &amp;array[j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latin typeface="Cambria" panose="02040503050406030204" pitchFamily="18" charset="0"/>
              </a:rPr>
              <a:t>Function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receives </a:t>
            </a:r>
            <a:r>
              <a:rPr lang="en-US" altLang="en-US" dirty="0" smtClean="0">
                <a:solidFill>
                  <a:srgbClr val="000000"/>
                </a:solidFill>
                <a:latin typeface="Consolas" panose="020B0609020204030204" pitchFamily="49" charset="0"/>
              </a:rPr>
              <a:t>&amp;array[j]</a:t>
            </a:r>
            <a:r>
              <a:rPr lang="en-US" altLang="en-US" dirty="0" smtClean="0">
                <a:solidFill>
                  <a:srgbClr val="000000"/>
                </a:solidFill>
                <a:latin typeface="Cambria" panose="02040503050406030204" pitchFamily="18" charset="0"/>
              </a:rPr>
              <a:t> in pointer variable </a:t>
            </a:r>
            <a:r>
              <a:rPr lang="en-US" altLang="en-US" dirty="0" smtClean="0">
                <a:solidFill>
                  <a:srgbClr val="000000"/>
                </a:solidFill>
                <a:latin typeface="Consolas" panose="020B0609020204030204" pitchFamily="49" charset="0"/>
              </a:rPr>
              <a:t>element1Ptr</a:t>
            </a:r>
            <a:r>
              <a:rPr lang="en-US" altLang="en-US" dirty="0" smtClean="0">
                <a:solidFill>
                  <a:srgbClr val="000000"/>
                </a:solidFill>
                <a:latin typeface="Cambria" panose="02040503050406030204" pitchFamily="18" charset="0"/>
              </a:rPr>
              <a:t>. </a:t>
            </a:r>
          </a:p>
        </p:txBody>
      </p:sp>
      <p:sp>
        <p:nvSpPr>
          <p:cNvPr id="849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3406350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8294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Even though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—because of information hiding—is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allowed to know the name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may use </a:t>
            </a:r>
            <a:r>
              <a:rPr lang="en-US" altLang="en-US" sz="2500" dirty="0" smtClean="0">
                <a:solidFill>
                  <a:srgbClr val="000000"/>
                </a:solidFill>
                <a:latin typeface="Consolas" panose="020B0609020204030204" pitchFamily="49" charset="0"/>
              </a:rPr>
              <a:t>*element1Ptr</a:t>
            </a:r>
            <a:r>
              <a:rPr lang="en-US" altLang="en-US" sz="2500" dirty="0" smtClean="0">
                <a:solidFill>
                  <a:srgbClr val="000000"/>
                </a:solidFill>
                <a:latin typeface="Cambria" panose="02040503050406030204" pitchFamily="18" charset="0"/>
              </a:rPr>
              <a:t> as a </a:t>
            </a:r>
            <a:r>
              <a:rPr lang="en-US" altLang="en-US" sz="2500" i="1" dirty="0" smtClean="0">
                <a:solidFill>
                  <a:srgbClr val="000000"/>
                </a:solidFill>
                <a:latin typeface="Cambria" panose="02040503050406030204" pitchFamily="18" charset="0"/>
              </a:rPr>
              <a:t>synonym</a:t>
            </a:r>
            <a:r>
              <a:rPr lang="en-US" altLang="en-US" sz="2500" dirty="0" smtClean="0">
                <a:solidFill>
                  <a:srgbClr val="000000"/>
                </a:solidFill>
                <a:latin typeface="Cambria" panose="02040503050406030204" pitchFamily="18" charset="0"/>
              </a:rPr>
              <a:t> for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—when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references </a:t>
            </a:r>
            <a:r>
              <a:rPr lang="en-US" altLang="en-US" sz="2500" dirty="0" smtClean="0">
                <a:solidFill>
                  <a:srgbClr val="000000"/>
                </a:solidFill>
                <a:latin typeface="Consolas" panose="020B0609020204030204" pitchFamily="49" charset="0"/>
              </a:rPr>
              <a:t>*element1Ptr</a:t>
            </a:r>
            <a:r>
              <a:rPr lang="en-US" altLang="en-US" sz="2500" dirty="0" smtClean="0">
                <a:solidFill>
                  <a:srgbClr val="000000"/>
                </a:solidFill>
                <a:latin typeface="Cambria" panose="02040503050406030204" pitchFamily="18" charset="0"/>
              </a:rPr>
              <a:t>, it’s </a:t>
            </a:r>
            <a:r>
              <a:rPr lang="en-US" altLang="en-US" sz="2500" i="1" dirty="0" smtClean="0">
                <a:solidFill>
                  <a:srgbClr val="000000"/>
                </a:solidFill>
                <a:latin typeface="Cambria" panose="02040503050406030204" pitchFamily="18" charset="0"/>
              </a:rPr>
              <a:t>actually</a:t>
            </a:r>
            <a:r>
              <a:rPr lang="en-US" altLang="en-US" sz="2500" dirty="0" smtClean="0">
                <a:solidFill>
                  <a:srgbClr val="000000"/>
                </a:solidFill>
                <a:latin typeface="Cambria" panose="02040503050406030204" pitchFamily="18" charset="0"/>
              </a:rPr>
              <a:t> referencing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in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Similarly, when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references </a:t>
            </a:r>
            <a:r>
              <a:rPr lang="en-US" altLang="en-US" sz="2500" dirty="0" smtClean="0">
                <a:solidFill>
                  <a:srgbClr val="000000"/>
                </a:solidFill>
                <a:latin typeface="Consolas" panose="020B0609020204030204" pitchFamily="49" charset="0"/>
              </a:rPr>
              <a:t>*element2Ptr</a:t>
            </a:r>
            <a:r>
              <a:rPr lang="en-US" altLang="en-US" sz="2500" dirty="0" smtClean="0">
                <a:solidFill>
                  <a:srgbClr val="000000"/>
                </a:solidFill>
                <a:latin typeface="Cambria" panose="02040503050406030204" pitchFamily="18" charset="0"/>
              </a:rPr>
              <a:t>, it’s actually referencing </a:t>
            </a:r>
            <a:r>
              <a:rPr lang="en-US" altLang="en-US" sz="2500" dirty="0" smtClean="0">
                <a:solidFill>
                  <a:srgbClr val="000000"/>
                </a:solidFill>
                <a:latin typeface="Consolas" panose="020B0609020204030204" pitchFamily="49" charset="0"/>
              </a:rPr>
              <a:t>array[j + 1]</a:t>
            </a:r>
            <a:r>
              <a:rPr lang="en-US" altLang="en-US" sz="2500" dirty="0" smtClean="0">
                <a:solidFill>
                  <a:srgbClr val="000000"/>
                </a:solidFill>
                <a:latin typeface="Cambria" panose="02040503050406030204" pitchFamily="18" charset="0"/>
              </a:rPr>
              <a:t> in</a:t>
            </a:r>
            <a:r>
              <a:rPr lang="en-US" altLang="en-US" sz="2500" dirty="0" smtClean="0">
                <a:solidFill>
                  <a:srgbClr val="000000"/>
                </a:solidFill>
                <a:latin typeface="Consolas" panose="020B0609020204030204" pitchFamily="49" charset="0"/>
              </a:rPr>
              <a:t>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p>
        </p:txBody>
      </p:sp>
      <p:sp>
        <p:nvSpPr>
          <p:cNvPr id="860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887215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8397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Even though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is not allowed to say</a:t>
            </a:r>
          </a:p>
          <a:p>
            <a:pPr marL="392113" lvl="1" indent="0" eaLnBrk="1" hangingPunct="1">
              <a:lnSpc>
                <a:spcPct val="90000"/>
              </a:lnSpc>
              <a:buFont typeface="Verdana" panose="020B0604030504040204" pitchFamily="34" charset="0"/>
              <a:buNone/>
            </a:pPr>
            <a:r>
              <a:rPr lang="en-US" altLang="en-US" sz="2500" b="1" dirty="0" err="1" smtClean="0">
                <a:solidFill>
                  <a:srgbClr val="00B0F0"/>
                </a:solidFill>
                <a:latin typeface="Consolas" panose="020B0609020204030204" pitchFamily="49" charset="0"/>
              </a:rPr>
              <a:t>int</a:t>
            </a:r>
            <a:r>
              <a:rPr lang="en-US" altLang="en-US" sz="2500" dirty="0" smtClean="0">
                <a:solidFill>
                  <a:srgbClr val="00B0F0"/>
                </a:solidFill>
                <a:latin typeface="Consolas" panose="020B0609020204030204" pitchFamily="49" charset="0"/>
              </a:rPr>
              <a:t> </a:t>
            </a:r>
            <a:r>
              <a:rPr lang="en-US" altLang="en-US" sz="2500" dirty="0" smtClean="0">
                <a:solidFill>
                  <a:srgbClr val="000000"/>
                </a:solidFill>
                <a:latin typeface="Consolas" panose="020B0609020204030204" pitchFamily="49" charset="0"/>
              </a:rPr>
              <a:t>hold = array[j];</a:t>
            </a:r>
            <a:br>
              <a:rPr lang="en-US" altLang="en-US" sz="2500" dirty="0" smtClean="0">
                <a:solidFill>
                  <a:srgbClr val="000000"/>
                </a:solidFill>
                <a:latin typeface="Consolas" panose="020B0609020204030204" pitchFamily="49" charset="0"/>
              </a:rPr>
            </a:br>
            <a:r>
              <a:rPr lang="en-US" altLang="en-US" sz="2500" dirty="0" smtClean="0">
                <a:solidFill>
                  <a:srgbClr val="000000"/>
                </a:solidFill>
                <a:latin typeface="Consolas" panose="020B0609020204030204" pitchFamily="49" charset="0"/>
              </a:rPr>
              <a:t>array[j] = array[j + </a:t>
            </a:r>
            <a:r>
              <a:rPr lang="en-US" altLang="en-US" sz="2500" b="1" dirty="0" smtClean="0">
                <a:solidFill>
                  <a:srgbClr val="128AFF"/>
                </a:solidFill>
                <a:latin typeface="Consolas" panose="020B0609020204030204" pitchFamily="49" charset="0"/>
              </a:rPr>
              <a:t>1</a:t>
            </a:r>
            <a:r>
              <a:rPr lang="en-US" altLang="en-US" sz="2500" b="1" dirty="0" smtClean="0">
                <a:solidFill>
                  <a:srgbClr val="000000"/>
                </a:solidFill>
                <a:latin typeface="Consolas" panose="020B0609020204030204" pitchFamily="49" charset="0"/>
              </a:rPr>
              <a:t>];</a:t>
            </a:r>
            <a:br>
              <a:rPr lang="en-US" altLang="en-US" sz="2500" b="1" dirty="0" smtClean="0">
                <a:solidFill>
                  <a:srgbClr val="000000"/>
                </a:solidFill>
                <a:latin typeface="Consolas" panose="020B0609020204030204" pitchFamily="49" charset="0"/>
              </a:rPr>
            </a:br>
            <a:r>
              <a:rPr lang="en-US" altLang="en-US" sz="2500" b="1" dirty="0" smtClean="0">
                <a:solidFill>
                  <a:srgbClr val="000000"/>
                </a:solidFill>
                <a:latin typeface="Consolas" panose="020B0609020204030204" pitchFamily="49" charset="0"/>
              </a:rPr>
              <a:t>array[j + </a:t>
            </a:r>
            <a:r>
              <a:rPr lang="en-US" altLang="en-US" sz="2500" b="1" dirty="0" smtClean="0">
                <a:solidFill>
                  <a:srgbClr val="128AFF"/>
                </a:solidFill>
                <a:latin typeface="Consolas" panose="020B0609020204030204" pitchFamily="49" charset="0"/>
              </a:rPr>
              <a:t>1</a:t>
            </a:r>
            <a:r>
              <a:rPr lang="en-US" altLang="en-US" sz="2500" b="1" dirty="0" smtClean="0">
                <a:solidFill>
                  <a:srgbClr val="000000"/>
                </a:solidFill>
                <a:latin typeface="Consolas" panose="020B0609020204030204" pitchFamily="49" charset="0"/>
              </a:rPr>
              <a:t>] = hold;</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precisely the </a:t>
            </a:r>
            <a:r>
              <a:rPr lang="en-US" altLang="en-US" sz="2500" i="1" dirty="0" smtClean="0">
                <a:solidFill>
                  <a:srgbClr val="000000"/>
                </a:solidFill>
                <a:latin typeface="Cambria" panose="02040503050406030204" pitchFamily="18" charset="0"/>
              </a:rPr>
              <a:t>same</a:t>
            </a:r>
            <a:r>
              <a:rPr lang="en-US" altLang="en-US" sz="2500" dirty="0" smtClean="0">
                <a:solidFill>
                  <a:srgbClr val="000000"/>
                </a:solidFill>
                <a:latin typeface="Cambria" panose="02040503050406030204" pitchFamily="18" charset="0"/>
              </a:rPr>
              <a:t> effect is achieved by</a:t>
            </a:r>
            <a:endParaRPr lang="en-US" altLang="en-US" sz="2500" dirty="0">
              <a:solidFill>
                <a:srgbClr val="000000"/>
              </a:solidFill>
              <a:latin typeface="Cambria" panose="02040503050406030204" pitchFamily="18" charset="0"/>
            </a:endParaRPr>
          </a:p>
          <a:p>
            <a:pPr eaLnBrk="1" hangingPunct="1">
              <a:lnSpc>
                <a:spcPct val="90000"/>
              </a:lnSpc>
              <a:buFont typeface="Wingdings 3" panose="05040102010807070707" pitchFamily="18" charset="2"/>
              <a:buNone/>
            </a:pPr>
            <a:r>
              <a:rPr lang="en-US" altLang="en-US" sz="2500" b="1" dirty="0" smtClean="0">
                <a:solidFill>
                  <a:srgbClr val="000000"/>
                </a:solidFill>
                <a:latin typeface="Cambria" panose="02040503050406030204" pitchFamily="18" charset="0"/>
              </a:rPr>
              <a:t>	</a:t>
            </a:r>
            <a:r>
              <a:rPr lang="en-US" altLang="en-US" sz="2500" b="1" dirty="0" err="1" smtClean="0">
                <a:solidFill>
                  <a:srgbClr val="00B0F0"/>
                </a:solidFill>
                <a:latin typeface="Consolas" panose="020B0609020204030204" pitchFamily="49" charset="0"/>
              </a:rPr>
              <a:t>int</a:t>
            </a:r>
            <a:r>
              <a:rPr lang="en-US" altLang="en-US" sz="2500" dirty="0" smtClean="0">
                <a:solidFill>
                  <a:srgbClr val="00B0F0"/>
                </a:solidFill>
                <a:latin typeface="Consolas" panose="020B0609020204030204" pitchFamily="49" charset="0"/>
              </a:rPr>
              <a:t> </a:t>
            </a:r>
            <a:r>
              <a:rPr lang="en-US" altLang="en-US" sz="2500" dirty="0" smtClean="0">
                <a:solidFill>
                  <a:srgbClr val="000000"/>
                </a:solidFill>
                <a:latin typeface="Consolas" panose="020B0609020204030204" pitchFamily="49" charset="0"/>
              </a:rPr>
              <a:t>hold = *element1Ptr;</a:t>
            </a:r>
            <a:br>
              <a:rPr lang="en-US" altLang="en-US" sz="2500" dirty="0" smtClean="0">
                <a:solidFill>
                  <a:srgbClr val="000000"/>
                </a:solidFill>
                <a:latin typeface="Consolas" panose="020B0609020204030204" pitchFamily="49" charset="0"/>
              </a:rPr>
            </a:br>
            <a:r>
              <a:rPr lang="en-US" altLang="en-US" sz="2500" dirty="0" smtClean="0">
                <a:solidFill>
                  <a:srgbClr val="000000"/>
                </a:solidFill>
                <a:latin typeface="Consolas" panose="020B0609020204030204" pitchFamily="49" charset="0"/>
              </a:rPr>
              <a:t>*element1Ptr = *element2Ptr;</a:t>
            </a:r>
            <a:br>
              <a:rPr lang="en-US" altLang="en-US" sz="2500" dirty="0" smtClean="0">
                <a:solidFill>
                  <a:srgbClr val="000000"/>
                </a:solidFill>
                <a:latin typeface="Consolas" panose="020B0609020204030204" pitchFamily="49" charset="0"/>
              </a:rPr>
            </a:br>
            <a:r>
              <a:rPr lang="en-US" altLang="en-US" sz="2500" dirty="0" smtClean="0">
                <a:solidFill>
                  <a:srgbClr val="000000"/>
                </a:solidFill>
                <a:latin typeface="Consolas" panose="020B0609020204030204" pitchFamily="49" charset="0"/>
              </a:rPr>
              <a:t>*element2Ptr = hold;</a:t>
            </a:r>
            <a:endParaRPr lang="en-US" altLang="en-US" sz="2500" dirty="0" smtClean="0">
              <a:solidFill>
                <a:srgbClr val="000000"/>
              </a:solidFill>
              <a:latin typeface="Cambria" panose="02040503050406030204" pitchFamily="18" charset="0"/>
            </a:endParaRPr>
          </a:p>
        </p:txBody>
      </p:sp>
      <p:sp>
        <p:nvSpPr>
          <p:cNvPr id="860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5273313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720652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397436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364725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2032181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8909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Several features of function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should be noted. </a:t>
            </a:r>
          </a:p>
          <a:p>
            <a:pPr>
              <a:lnSpc>
                <a:spcPct val="90000"/>
              </a:lnSpc>
            </a:pPr>
            <a:r>
              <a:rPr lang="en-US" altLang="en-US" sz="2500" dirty="0" smtClean="0">
                <a:solidFill>
                  <a:srgbClr val="000000"/>
                </a:solidFill>
                <a:latin typeface="Cambria" panose="02040503050406030204" pitchFamily="18" charset="0"/>
              </a:rPr>
              <a:t>The function header declares </a:t>
            </a:r>
            <a:r>
              <a:rPr lang="en-US" altLang="en-US" sz="2500" dirty="0" smtClean="0">
                <a:solidFill>
                  <a:srgbClr val="000000"/>
                </a:solidFill>
                <a:latin typeface="Consolas" panose="020B0609020204030204" pitchFamily="49" charset="0"/>
              </a:rPr>
              <a:t>array</a:t>
            </a:r>
            <a:r>
              <a:rPr lang="en-US" altLang="en-US" sz="2500" dirty="0" smtClean="0">
                <a:solidFill>
                  <a:srgbClr val="000000"/>
                </a:solidFill>
                <a:latin typeface="Cambria" panose="02040503050406030204" pitchFamily="18" charset="0"/>
              </a:rPr>
              <a:t> as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array</a:t>
            </a:r>
            <a:r>
              <a:rPr lang="en-US" altLang="en-US" sz="2500" dirty="0" smtClean="0">
                <a:solidFill>
                  <a:srgbClr val="000000"/>
                </a:solidFill>
                <a:latin typeface="Cambria" panose="02040503050406030204" pitchFamily="18" charset="0"/>
              </a:rPr>
              <a:t> rather than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array[]</a:t>
            </a:r>
            <a:r>
              <a:rPr lang="en-US" altLang="en-US" sz="2500" dirty="0" smtClean="0">
                <a:solidFill>
                  <a:srgbClr val="000000"/>
                </a:solidFill>
                <a:latin typeface="Cambria" panose="02040503050406030204" pitchFamily="18" charset="0"/>
              </a:rPr>
              <a:t> to indicate that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receives a </a:t>
            </a:r>
            <a:r>
              <a:rPr lang="en-US" altLang="en-US" sz="2500" dirty="0">
                <a:solidFill>
                  <a:srgbClr val="000000"/>
                </a:solidFill>
                <a:latin typeface="Cambria" panose="02040503050406030204" pitchFamily="18" charset="0"/>
              </a:rPr>
              <a:t>one-dimensional array </a:t>
            </a:r>
            <a:r>
              <a:rPr lang="en-US" altLang="en-US" sz="2500" dirty="0" smtClean="0">
                <a:solidFill>
                  <a:srgbClr val="000000"/>
                </a:solidFill>
                <a:latin typeface="Cambria" panose="02040503050406030204" pitchFamily="18" charset="0"/>
              </a:rPr>
              <a:t>as an argument (again, these notations are interchangeable). </a:t>
            </a:r>
          </a:p>
          <a:p>
            <a:pPr eaLnBrk="1" hangingPunct="1">
              <a:lnSpc>
                <a:spcPct val="90000"/>
              </a:lnSpc>
            </a:pPr>
            <a:r>
              <a:rPr lang="en-US" altLang="en-US" sz="2500" dirty="0" smtClean="0">
                <a:solidFill>
                  <a:srgbClr val="000000"/>
                </a:solidFill>
                <a:latin typeface="Cambria" panose="02040503050406030204" pitchFamily="18" charset="0"/>
              </a:rPr>
              <a:t>Parameter </a:t>
            </a:r>
            <a:r>
              <a:rPr lang="en-US" altLang="en-US" sz="2500" dirty="0" smtClean="0">
                <a:solidFill>
                  <a:srgbClr val="000000"/>
                </a:solidFill>
                <a:latin typeface="Consolas" panose="020B0609020204030204" pitchFamily="49" charset="0"/>
              </a:rPr>
              <a:t>size</a:t>
            </a:r>
            <a:r>
              <a:rPr lang="en-US" altLang="en-US" sz="2500" dirty="0" smtClean="0">
                <a:solidFill>
                  <a:srgbClr val="000000"/>
                </a:solidFill>
                <a:latin typeface="Cambria" panose="02040503050406030204" pitchFamily="18" charset="0"/>
              </a:rPr>
              <a:t> is declared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to enforce the principle of least privilege. </a:t>
            </a:r>
          </a:p>
          <a:p>
            <a:pPr eaLnBrk="1" hangingPunct="1">
              <a:lnSpc>
                <a:spcPct val="90000"/>
              </a:lnSpc>
            </a:pPr>
            <a:r>
              <a:rPr lang="en-US" altLang="en-US" sz="2500" dirty="0" smtClean="0">
                <a:solidFill>
                  <a:srgbClr val="000000"/>
                </a:solidFill>
                <a:latin typeface="Cambria" panose="02040503050406030204" pitchFamily="18" charset="0"/>
              </a:rPr>
              <a:t>Although parameter </a:t>
            </a:r>
            <a:r>
              <a:rPr lang="en-US" altLang="en-US" sz="2500" dirty="0" smtClean="0">
                <a:solidFill>
                  <a:srgbClr val="000000"/>
                </a:solidFill>
                <a:latin typeface="Consolas" panose="020B0609020204030204" pitchFamily="49" charset="0"/>
              </a:rPr>
              <a:t>size</a:t>
            </a:r>
            <a:r>
              <a:rPr lang="en-US" altLang="en-US" sz="2500" dirty="0" smtClean="0">
                <a:solidFill>
                  <a:srgbClr val="000000"/>
                </a:solidFill>
                <a:latin typeface="Cambria" panose="02040503050406030204" pitchFamily="18" charset="0"/>
              </a:rPr>
              <a:t> receives a copy of a value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and modifying the copy cannot change the value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does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need to alter </a:t>
            </a:r>
            <a:r>
              <a:rPr lang="en-US" altLang="en-US" sz="2500" dirty="0" smtClean="0">
                <a:solidFill>
                  <a:srgbClr val="000000"/>
                </a:solidFill>
                <a:latin typeface="Consolas" panose="020B0609020204030204" pitchFamily="49" charset="0"/>
              </a:rPr>
              <a:t>size</a:t>
            </a:r>
            <a:r>
              <a:rPr lang="en-US" altLang="en-US" sz="2500" dirty="0" smtClean="0">
                <a:solidFill>
                  <a:srgbClr val="000000"/>
                </a:solidFill>
                <a:latin typeface="Cambria" panose="02040503050406030204" pitchFamily="18" charset="0"/>
              </a:rPr>
              <a:t> to accomplish its task. </a:t>
            </a:r>
          </a:p>
        </p:txBody>
      </p:sp>
      <p:sp>
        <p:nvSpPr>
          <p:cNvPr id="911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6851714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011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size of the array remains fixed during the execution of function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Therefore, </a:t>
            </a:r>
            <a:r>
              <a:rPr lang="en-US" altLang="en-US" dirty="0" smtClean="0">
                <a:solidFill>
                  <a:srgbClr val="000000"/>
                </a:solidFill>
                <a:latin typeface="Consolas" panose="020B0609020204030204" pitchFamily="49" charset="0"/>
              </a:rPr>
              <a:t>size</a:t>
            </a:r>
            <a:r>
              <a:rPr lang="en-US" altLang="en-US" dirty="0" smtClean="0">
                <a:solidFill>
                  <a:srgbClr val="000000"/>
                </a:solidFill>
                <a:latin typeface="Cambria" panose="02040503050406030204" pitchFamily="18" charset="0"/>
              </a:rPr>
              <a:t> is declared </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to ensure that it’s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modified. </a:t>
            </a:r>
          </a:p>
          <a:p>
            <a:pPr eaLnBrk="1" hangingPunct="1"/>
            <a:r>
              <a:rPr lang="en-US" altLang="en-US" dirty="0" smtClean="0">
                <a:solidFill>
                  <a:srgbClr val="000000"/>
                </a:solidFill>
                <a:latin typeface="Cambria" panose="02040503050406030204" pitchFamily="18" charset="0"/>
              </a:rPr>
              <a:t>The prototype for function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is included in the body of function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because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is the only function that calls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a:t>
            </a:r>
          </a:p>
        </p:txBody>
      </p:sp>
      <p:sp>
        <p:nvSpPr>
          <p:cNvPr id="921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541299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7.1  </a:t>
            </a:r>
            <a:r>
              <a:rPr lang="en-US" dirty="0" smtClean="0">
                <a:solidFill>
                  <a:srgbClr val="3380E6"/>
                </a:solidFill>
                <a:latin typeface="Calibri" panose="020F0502020204030204" pitchFamily="34" charset="0"/>
              </a:rPr>
              <a:t>Introduction</a:t>
            </a:r>
          </a:p>
        </p:txBody>
      </p:sp>
      <p:sp>
        <p:nvSpPr>
          <p:cNvPr id="14339"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In this chapter, we discuss one of the most powerful features of the C programming language, the </a:t>
            </a:r>
            <a:r>
              <a:rPr lang="en-US" altLang="en-US" sz="2500" dirty="0" smtClean="0">
                <a:solidFill>
                  <a:srgbClr val="0000FF"/>
                </a:solidFill>
                <a:latin typeface="Cambria" panose="02040503050406030204" pitchFamily="18" charset="0"/>
              </a:rPr>
              <a:t>pointer</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Pointers enable programs to simulate pass-by-reference, to pass functions between functions, and to create and manipulate dynamic data structures, i.e., data structures that can grow and shrink at execution time, such as linked lists, queues, stacks and trees. </a:t>
            </a:r>
          </a:p>
          <a:p>
            <a:pPr eaLnBrk="1" hangingPunct="1"/>
            <a:r>
              <a:rPr lang="en-US" altLang="en-US" sz="2500" dirty="0" smtClean="0">
                <a:solidFill>
                  <a:srgbClr val="000000"/>
                </a:solidFill>
                <a:latin typeface="Cambria" panose="02040503050406030204" pitchFamily="18" charset="0"/>
              </a:rPr>
              <a:t>Chapter 10 examines the use of pointers with structures. </a:t>
            </a:r>
          </a:p>
          <a:p>
            <a:pPr eaLnBrk="1" hangingPunct="1"/>
            <a:r>
              <a:rPr lang="en-US" altLang="en-US" sz="2500" dirty="0" smtClean="0">
                <a:solidFill>
                  <a:srgbClr val="000000"/>
                </a:solidFill>
                <a:latin typeface="Cambria" panose="02040503050406030204" pitchFamily="18" charset="0"/>
              </a:rPr>
              <a:t>Chapter 12 introduces dynamic memory management techniques and presents examples of creating and using dynamic data structures. </a:t>
            </a:r>
          </a:p>
        </p:txBody>
      </p:sp>
      <p:sp>
        <p:nvSpPr>
          <p:cNvPr id="133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1465554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1139"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Placing the prototype in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restricts proper calls of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to those made from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Other functions that attempt to call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do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have access to a proper function prototype, so the compiler generates one automatically. </a:t>
            </a:r>
          </a:p>
          <a:p>
            <a:pPr eaLnBrk="1" hangingPunct="1"/>
            <a:r>
              <a:rPr lang="en-US" altLang="en-US" dirty="0" smtClean="0">
                <a:solidFill>
                  <a:srgbClr val="000000"/>
                </a:solidFill>
                <a:latin typeface="Cambria" panose="02040503050406030204" pitchFamily="18" charset="0"/>
              </a:rPr>
              <a:t>This normally results in a prototype that does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match the function header (and generates a compilation warning or error) because the compiler assumes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for the return type and the parameter types. </a:t>
            </a:r>
          </a:p>
        </p:txBody>
      </p:sp>
      <p:sp>
        <p:nvSpPr>
          <p:cNvPr id="931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77765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5402615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3187" name="Text Placeholder 2"/>
          <p:cNvSpPr>
            <a:spLocks noGrp="1"/>
          </p:cNvSpPr>
          <p:nvPr>
            <p:ph type="body" idx="1"/>
          </p:nvPr>
        </p:nvSpPr>
        <p:spPr/>
        <p:txBody>
          <a:bodyPr>
            <a:normAutofit lnSpcReduction="10000"/>
          </a:bodyPr>
          <a:lstStyle/>
          <a:p>
            <a:pPr eaLnBrk="1" hangingPunct="1">
              <a:lnSpc>
                <a:spcPct val="90000"/>
              </a:lnSpc>
            </a:pPr>
            <a:r>
              <a:rPr lang="en-US" altLang="en-US" sz="2300" dirty="0" smtClean="0">
                <a:solidFill>
                  <a:srgbClr val="000000"/>
                </a:solidFill>
                <a:latin typeface="Cambria" panose="02040503050406030204" pitchFamily="18" charset="0"/>
              </a:rPr>
              <a:t>Function </a:t>
            </a:r>
            <a:r>
              <a:rPr lang="en-US" altLang="en-US" sz="2300" dirty="0" err="1" smtClean="0">
                <a:solidFill>
                  <a:srgbClr val="000000"/>
                </a:solidFill>
                <a:latin typeface="Consolas" panose="020B0609020204030204" pitchFamily="49" charset="0"/>
              </a:rPr>
              <a:t>bubbleSort</a:t>
            </a:r>
            <a:r>
              <a:rPr lang="en-US" altLang="en-US" sz="2300" dirty="0" smtClean="0">
                <a:solidFill>
                  <a:srgbClr val="000000"/>
                </a:solidFill>
                <a:latin typeface="Cambria" panose="02040503050406030204" pitchFamily="18" charset="0"/>
              </a:rPr>
              <a:t> receives the size of the array as a parameter </a:t>
            </a:r>
            <a:endParaRPr lang="en-US" altLang="en-US" sz="2300" dirty="0">
              <a:solidFill>
                <a:srgbClr val="000000"/>
              </a:solidFill>
              <a:latin typeface="Cambria" panose="02040503050406030204" pitchFamily="18" charset="0"/>
            </a:endParaRPr>
          </a:p>
          <a:p>
            <a:pPr eaLnBrk="1" hangingPunct="1">
              <a:lnSpc>
                <a:spcPct val="90000"/>
              </a:lnSpc>
            </a:pPr>
            <a:r>
              <a:rPr lang="en-US" altLang="en-US" sz="2300" dirty="0" smtClean="0">
                <a:solidFill>
                  <a:srgbClr val="000000"/>
                </a:solidFill>
                <a:latin typeface="Cambria" panose="02040503050406030204" pitchFamily="18" charset="0"/>
              </a:rPr>
              <a:t>The function must know the size of the array to sort the array. </a:t>
            </a:r>
          </a:p>
          <a:p>
            <a:pPr eaLnBrk="1" hangingPunct="1">
              <a:lnSpc>
                <a:spcPct val="90000"/>
              </a:lnSpc>
            </a:pPr>
            <a:r>
              <a:rPr lang="en-US" altLang="en-US" sz="2300" dirty="0" smtClean="0">
                <a:solidFill>
                  <a:srgbClr val="000000"/>
                </a:solidFill>
                <a:latin typeface="Cambria" panose="02040503050406030204" pitchFamily="18" charset="0"/>
              </a:rPr>
              <a:t>When an array is passed to a function, the memory address of the first element of the array is received by the function. </a:t>
            </a:r>
          </a:p>
          <a:p>
            <a:pPr eaLnBrk="1" hangingPunct="1">
              <a:lnSpc>
                <a:spcPct val="90000"/>
              </a:lnSpc>
            </a:pPr>
            <a:r>
              <a:rPr lang="en-US" altLang="en-US" sz="2300" dirty="0" smtClean="0">
                <a:solidFill>
                  <a:srgbClr val="000000"/>
                </a:solidFill>
                <a:latin typeface="Cambria" panose="02040503050406030204" pitchFamily="18" charset="0"/>
              </a:rPr>
              <a:t>The address, of course, does </a:t>
            </a:r>
            <a:r>
              <a:rPr lang="en-US" altLang="en-US" sz="2300" i="1" dirty="0" smtClean="0">
                <a:solidFill>
                  <a:srgbClr val="000000"/>
                </a:solidFill>
                <a:latin typeface="Cambria" panose="02040503050406030204" pitchFamily="18" charset="0"/>
              </a:rPr>
              <a:t>not</a:t>
            </a:r>
            <a:r>
              <a:rPr lang="en-US" altLang="en-US" sz="2300" dirty="0" smtClean="0">
                <a:solidFill>
                  <a:srgbClr val="000000"/>
                </a:solidFill>
                <a:latin typeface="Cambria" panose="02040503050406030204" pitchFamily="18" charset="0"/>
              </a:rPr>
              <a:t> convey the number of elements in the array. </a:t>
            </a:r>
          </a:p>
          <a:p>
            <a:pPr eaLnBrk="1" hangingPunct="1">
              <a:lnSpc>
                <a:spcPct val="90000"/>
              </a:lnSpc>
            </a:pPr>
            <a:r>
              <a:rPr lang="en-US" altLang="en-US" sz="2300" dirty="0" smtClean="0">
                <a:solidFill>
                  <a:srgbClr val="000000"/>
                </a:solidFill>
                <a:latin typeface="Cambria" panose="02040503050406030204" pitchFamily="18" charset="0"/>
              </a:rPr>
              <a:t>Therefore, you must pass the array size to the function. </a:t>
            </a:r>
          </a:p>
          <a:p>
            <a:pPr eaLnBrk="1" hangingPunct="1">
              <a:lnSpc>
                <a:spcPct val="90000"/>
              </a:lnSpc>
            </a:pPr>
            <a:r>
              <a:rPr lang="en-US" altLang="en-US" sz="2300" dirty="0" smtClean="0">
                <a:solidFill>
                  <a:srgbClr val="000000"/>
                </a:solidFill>
                <a:latin typeface="Cambria" panose="02040503050406030204" pitchFamily="18" charset="0"/>
              </a:rPr>
              <a:t>Another common practice is to pass a pointer to the beginning of the array and a pointer to the location just beyond the end of the array—as you’ll learn in Section 7.8, the difference of the two pointers is the length of the array and the resulting code is simpler</a:t>
            </a:r>
            <a:endParaRPr lang="en-US" altLang="en-US" sz="2300" i="1" dirty="0" smtClean="0">
              <a:solidFill>
                <a:srgbClr val="000000"/>
              </a:solidFill>
              <a:latin typeface="Cambria" panose="02040503050406030204" pitchFamily="18" charset="0"/>
            </a:endParaRPr>
          </a:p>
        </p:txBody>
      </p:sp>
      <p:sp>
        <p:nvSpPr>
          <p:cNvPr id="952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2387447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4211"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In the program, the size of the array is explicitly passed to function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There are two main benefits to this </a:t>
            </a:r>
            <a:r>
              <a:rPr lang="en-US" altLang="en-US" i="1" dirty="0" smtClean="0">
                <a:solidFill>
                  <a:srgbClr val="000000"/>
                </a:solidFill>
                <a:latin typeface="Cambria" panose="02040503050406030204" pitchFamily="18" charset="0"/>
              </a:rPr>
              <a:t>approach—software reusability </a:t>
            </a:r>
            <a:r>
              <a:rPr lang="en-US" altLang="en-US" dirty="0" smtClean="0">
                <a:solidFill>
                  <a:srgbClr val="000000"/>
                </a:solidFill>
                <a:latin typeface="Cambria" panose="02040503050406030204" pitchFamily="18" charset="0"/>
              </a:rPr>
              <a:t>and</a:t>
            </a:r>
            <a:r>
              <a:rPr lang="en-US" altLang="en-US" i="1" dirty="0" smtClean="0">
                <a:solidFill>
                  <a:srgbClr val="000000"/>
                </a:solidFill>
                <a:latin typeface="Cambria" panose="02040503050406030204" pitchFamily="18" charset="0"/>
              </a:rPr>
              <a:t> proper software engineering</a:t>
            </a:r>
            <a:r>
              <a:rPr lang="en-US" altLang="en-US" dirty="0" smtClean="0">
                <a:solidFill>
                  <a:srgbClr val="000000"/>
                </a:solidFill>
                <a:latin typeface="Cambria" panose="02040503050406030204" pitchFamily="18" charset="0"/>
              </a:rPr>
              <a:t>. </a:t>
            </a:r>
          </a:p>
          <a:p>
            <a:r>
              <a:rPr lang="en-US" altLang="en-US" dirty="0" smtClean="0">
                <a:solidFill>
                  <a:srgbClr val="000000"/>
                </a:solidFill>
                <a:latin typeface="Cambria" panose="02040503050406030204" pitchFamily="18" charset="0"/>
              </a:rPr>
              <a:t>By defining the function to receive the array size as an argument, we enable the function to be used by any program that sorts </a:t>
            </a:r>
            <a:r>
              <a:rPr lang="en-US" altLang="en-US" dirty="0">
                <a:solidFill>
                  <a:srgbClr val="000000"/>
                </a:solidFill>
                <a:latin typeface="Cambria" panose="02040503050406030204" pitchFamily="18" charset="0"/>
              </a:rPr>
              <a:t>one-dimensional </a:t>
            </a:r>
            <a:r>
              <a:rPr lang="en-US" altLang="en-US" dirty="0" smtClean="0">
                <a:solidFill>
                  <a:srgbClr val="000000"/>
                </a:solidFill>
                <a:latin typeface="Cambria" panose="02040503050406030204" pitchFamily="18" charset="0"/>
              </a:rPr>
              <a:t>integer arrays of any size. </a:t>
            </a:r>
          </a:p>
        </p:txBody>
      </p:sp>
      <p:sp>
        <p:nvSpPr>
          <p:cNvPr id="962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5025472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4152626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6259"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We could have stored the array’s size in a global variable that’s accessible to the entire program. </a:t>
            </a:r>
          </a:p>
          <a:p>
            <a:pPr eaLnBrk="1" hangingPunct="1"/>
            <a:r>
              <a:rPr lang="en-US" altLang="en-US" dirty="0" smtClean="0">
                <a:solidFill>
                  <a:srgbClr val="000000"/>
                </a:solidFill>
                <a:latin typeface="Cambria" panose="02040503050406030204" pitchFamily="18" charset="0"/>
              </a:rPr>
              <a:t>This would be more efficient, because a copy of the size is not made to pass to the function. </a:t>
            </a:r>
          </a:p>
          <a:p>
            <a:pPr eaLnBrk="1" hangingPunct="1"/>
            <a:r>
              <a:rPr lang="en-US" altLang="en-US" dirty="0" smtClean="0">
                <a:solidFill>
                  <a:srgbClr val="000000"/>
                </a:solidFill>
                <a:latin typeface="Cambria" panose="02040503050406030204" pitchFamily="18" charset="0"/>
              </a:rPr>
              <a:t>However, other programs that require an integer array-sorting capability may not have the same global variable, so the function cannot be used in those programs. </a:t>
            </a:r>
          </a:p>
        </p:txBody>
      </p:sp>
      <p:sp>
        <p:nvSpPr>
          <p:cNvPr id="983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9857516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6978572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8307" name="Text Placeholder 2"/>
          <p:cNvSpPr>
            <a:spLocks noGrp="1"/>
          </p:cNvSpPr>
          <p:nvPr>
            <p:ph type="body" idx="1"/>
          </p:nvPr>
        </p:nvSpPr>
        <p:spPr/>
        <p:txBody>
          <a:bodyPr>
            <a:normAutofit/>
          </a:bodyPr>
          <a:lstStyle/>
          <a:p>
            <a:pPr eaLnBrk="1" hangingPunct="1"/>
            <a:r>
              <a:rPr lang="en-US" altLang="en-US" dirty="0" smtClean="0">
                <a:solidFill>
                  <a:srgbClr val="000000"/>
                </a:solidFill>
                <a:latin typeface="Cambria" panose="02040503050406030204" pitchFamily="18" charset="0"/>
              </a:rPr>
              <a:t>The size of the array could have been programmed directly into the function. </a:t>
            </a:r>
          </a:p>
          <a:p>
            <a:pPr eaLnBrk="1" hangingPunct="1"/>
            <a:r>
              <a:rPr lang="en-US" altLang="en-US" dirty="0" smtClean="0">
                <a:solidFill>
                  <a:srgbClr val="000000"/>
                </a:solidFill>
                <a:latin typeface="Cambria" panose="02040503050406030204" pitchFamily="18" charset="0"/>
              </a:rPr>
              <a:t>This restricts the use of the function to an array of a specific size and significantly reduces its reusability. </a:t>
            </a:r>
          </a:p>
          <a:p>
            <a:r>
              <a:rPr lang="en-US" altLang="en-US" dirty="0" smtClean="0">
                <a:solidFill>
                  <a:srgbClr val="000000"/>
                </a:solidFill>
                <a:latin typeface="Cambria" panose="02040503050406030204" pitchFamily="18" charset="0"/>
              </a:rPr>
              <a:t>Only programs processing </a:t>
            </a:r>
            <a:r>
              <a:rPr lang="en-US" altLang="en-US" dirty="0">
                <a:solidFill>
                  <a:srgbClr val="000000"/>
                </a:solidFill>
                <a:latin typeface="Cambria" panose="02040503050406030204" pitchFamily="18" charset="0"/>
              </a:rPr>
              <a:t>one-dimensional </a:t>
            </a:r>
            <a:r>
              <a:rPr lang="en-US" altLang="en-US" dirty="0" smtClean="0">
                <a:solidFill>
                  <a:srgbClr val="000000"/>
                </a:solidFill>
                <a:latin typeface="Cambria" panose="02040503050406030204" pitchFamily="18" charset="0"/>
              </a:rPr>
              <a:t>integer arrays of the specific size coded into the function can use the function.</a:t>
            </a:r>
          </a:p>
        </p:txBody>
      </p:sp>
      <p:sp>
        <p:nvSpPr>
          <p:cNvPr id="1003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8062357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a:t>
            </a:r>
          </a:p>
        </p:txBody>
      </p:sp>
      <p:sp>
        <p:nvSpPr>
          <p:cNvPr id="99331"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C provides the special unary operator </a:t>
            </a:r>
            <a:r>
              <a:rPr lang="en-US" altLang="en-US" dirty="0" err="1" smtClean="0">
                <a:solidFill>
                  <a:srgbClr val="0000FF"/>
                </a:solidFill>
                <a:latin typeface="Consolas" panose="020B0609020204030204" pitchFamily="49" charset="0"/>
              </a:rPr>
              <a:t>sizeof</a:t>
            </a:r>
            <a:r>
              <a:rPr lang="en-US" altLang="en-US" dirty="0" smtClean="0">
                <a:solidFill>
                  <a:srgbClr val="000000"/>
                </a:solidFill>
                <a:latin typeface="Cambria" panose="02040503050406030204" pitchFamily="18" charset="0"/>
              </a:rPr>
              <a:t> to determine the size in bytes of an array (or any other data type) . </a:t>
            </a:r>
          </a:p>
          <a:p>
            <a:pPr eaLnBrk="1" hangingPunct="1"/>
            <a:r>
              <a:rPr lang="en-US" altLang="en-US" dirty="0" smtClean="0">
                <a:solidFill>
                  <a:srgbClr val="000000"/>
                </a:solidFill>
                <a:latin typeface="Cambria" panose="02040503050406030204" pitchFamily="18" charset="0"/>
              </a:rPr>
              <a:t>When applied to the name of an array as in Fig. 7.16, the </a:t>
            </a:r>
            <a:r>
              <a:rPr lang="en-US" altLang="en-US" dirty="0" err="1" smtClean="0">
                <a:solidFill>
                  <a:srgbClr val="000000"/>
                </a:solidFill>
                <a:latin typeface="Consolas" panose="020B0609020204030204" pitchFamily="49" charset="0"/>
              </a:rPr>
              <a:t>sizeof</a:t>
            </a:r>
            <a:r>
              <a:rPr lang="en-US" altLang="en-US" dirty="0" smtClean="0">
                <a:solidFill>
                  <a:srgbClr val="000000"/>
                </a:solidFill>
                <a:latin typeface="Cambria" panose="02040503050406030204" pitchFamily="18" charset="0"/>
              </a:rPr>
              <a:t> operator returns the total number of bytes in the array as type </a:t>
            </a:r>
            <a:r>
              <a:rPr lang="en-US" altLang="en-US" dirty="0" err="1" smtClean="0">
                <a:solidFill>
                  <a:srgbClr val="000000"/>
                </a:solidFill>
                <a:latin typeface="Consolas" panose="020B0609020204030204" pitchFamily="49" charset="0"/>
              </a:rPr>
              <a:t>size_t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Variables of type </a:t>
            </a:r>
            <a:r>
              <a:rPr lang="en-US" altLang="en-US" dirty="0" smtClean="0">
                <a:solidFill>
                  <a:srgbClr val="000000"/>
                </a:solidFill>
                <a:latin typeface="Consolas" panose="020B0609020204030204" pitchFamily="49" charset="0"/>
              </a:rPr>
              <a:t>float</a:t>
            </a:r>
            <a:r>
              <a:rPr lang="en-US" altLang="en-US" dirty="0" smtClean="0">
                <a:solidFill>
                  <a:srgbClr val="000000"/>
                </a:solidFill>
                <a:latin typeface="Cambria" panose="02040503050406030204" pitchFamily="18" charset="0"/>
              </a:rPr>
              <a:t> on this computer are stored in 4 bytes of memory, and </a:t>
            </a:r>
            <a:r>
              <a:rPr lang="en-US" altLang="en-US" dirty="0" smtClean="0">
                <a:solidFill>
                  <a:srgbClr val="000000"/>
                </a:solidFill>
                <a:latin typeface="Consolas" panose="020B0609020204030204" pitchFamily="49" charset="0"/>
              </a:rPr>
              <a:t>array</a:t>
            </a:r>
            <a:r>
              <a:rPr lang="en-US" altLang="en-US" dirty="0" smtClean="0">
                <a:solidFill>
                  <a:srgbClr val="000000"/>
                </a:solidFill>
                <a:latin typeface="Cambria" panose="02040503050406030204" pitchFamily="18" charset="0"/>
              </a:rPr>
              <a:t> is defined to have 20 elements. </a:t>
            </a:r>
          </a:p>
          <a:p>
            <a:pPr eaLnBrk="1" hangingPunct="1"/>
            <a:r>
              <a:rPr lang="en-US" altLang="en-US" dirty="0" smtClean="0">
                <a:solidFill>
                  <a:srgbClr val="000000"/>
                </a:solidFill>
                <a:latin typeface="Cambria" panose="02040503050406030204" pitchFamily="18" charset="0"/>
              </a:rPr>
              <a:t>Therefore, there are a total of 80 bytes in </a:t>
            </a:r>
            <a:r>
              <a:rPr lang="en-US" altLang="en-US" dirty="0" smtClean="0">
                <a:solidFill>
                  <a:srgbClr val="000000"/>
                </a:solidFill>
                <a:latin typeface="Consolas" panose="020B0609020204030204" pitchFamily="49" charset="0"/>
              </a:rPr>
              <a:t>array</a:t>
            </a:r>
            <a:r>
              <a:rPr lang="en-US" altLang="en-US" dirty="0" smtClean="0">
                <a:solidFill>
                  <a:srgbClr val="000000"/>
                </a:solidFill>
                <a:latin typeface="Cambria" panose="02040503050406030204" pitchFamily="18" charset="0"/>
              </a:rPr>
              <a:t>.</a:t>
            </a:r>
          </a:p>
        </p:txBody>
      </p:sp>
      <p:sp>
        <p:nvSpPr>
          <p:cNvPr id="1013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3046336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108314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a:t>
            </a:r>
          </a:p>
        </p:txBody>
      </p:sp>
      <p:sp>
        <p:nvSpPr>
          <p:cNvPr id="15363"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Pointers are variables whose values are </a:t>
            </a:r>
            <a:r>
              <a:rPr lang="en-US" altLang="en-US" i="1" dirty="0" smtClean="0">
                <a:solidFill>
                  <a:srgbClr val="000000"/>
                </a:solidFill>
                <a:latin typeface="Cambria" panose="02040503050406030204" pitchFamily="18" charset="0"/>
              </a:rPr>
              <a:t>memory addresses</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Normally, a variable directly contains a specific value. </a:t>
            </a:r>
          </a:p>
          <a:p>
            <a:pPr eaLnBrk="1" hangingPunct="1"/>
            <a:r>
              <a:rPr lang="en-US" altLang="en-US" dirty="0" smtClean="0">
                <a:solidFill>
                  <a:srgbClr val="000000"/>
                </a:solidFill>
                <a:latin typeface="Cambria" panose="02040503050406030204" pitchFamily="18" charset="0"/>
              </a:rPr>
              <a:t>A pointer, on the other hand, contains an </a:t>
            </a:r>
            <a:r>
              <a:rPr lang="en-US" altLang="en-US" i="1" dirty="0" smtClean="0">
                <a:solidFill>
                  <a:srgbClr val="000000"/>
                </a:solidFill>
                <a:latin typeface="Cambria" panose="02040503050406030204" pitchFamily="18" charset="0"/>
              </a:rPr>
              <a:t>address</a:t>
            </a:r>
            <a:r>
              <a:rPr lang="en-US" altLang="en-US" dirty="0" smtClean="0">
                <a:solidFill>
                  <a:srgbClr val="000000"/>
                </a:solidFill>
                <a:latin typeface="Cambria" panose="02040503050406030204" pitchFamily="18" charset="0"/>
              </a:rPr>
              <a:t> of a variable that contains a specific value. </a:t>
            </a:r>
          </a:p>
          <a:p>
            <a:pPr eaLnBrk="1" hangingPunct="1"/>
            <a:r>
              <a:rPr lang="en-US" altLang="en-US" dirty="0" smtClean="0">
                <a:solidFill>
                  <a:srgbClr val="000000"/>
                </a:solidFill>
                <a:latin typeface="Cambria" panose="02040503050406030204" pitchFamily="18" charset="0"/>
              </a:rPr>
              <a:t>In this sense, a variable name </a:t>
            </a:r>
            <a:r>
              <a:rPr lang="en-US" altLang="en-US" i="1" dirty="0" smtClean="0">
                <a:solidFill>
                  <a:srgbClr val="000000"/>
                </a:solidFill>
                <a:latin typeface="Cambria" panose="02040503050406030204" pitchFamily="18" charset="0"/>
              </a:rPr>
              <a:t>directly</a:t>
            </a:r>
            <a:r>
              <a:rPr lang="en-US" altLang="en-US" dirty="0" smtClean="0">
                <a:solidFill>
                  <a:srgbClr val="0000FF"/>
                </a:solidFill>
                <a:latin typeface="Cambria" panose="02040503050406030204" pitchFamily="18" charset="0"/>
              </a:rPr>
              <a:t> </a:t>
            </a:r>
            <a:r>
              <a:rPr lang="en-US" altLang="en-US" dirty="0" smtClean="0">
                <a:solidFill>
                  <a:srgbClr val="000000"/>
                </a:solidFill>
                <a:latin typeface="Cambria" panose="02040503050406030204" pitchFamily="18" charset="0"/>
              </a:rPr>
              <a:t>references a value, and a pointer </a:t>
            </a:r>
            <a:r>
              <a:rPr lang="en-US" altLang="en-US" i="1" dirty="0" smtClean="0">
                <a:solidFill>
                  <a:srgbClr val="000000"/>
                </a:solidFill>
                <a:latin typeface="Cambria" panose="02040503050406030204" pitchFamily="18" charset="0"/>
              </a:rPr>
              <a:t>indirectly</a:t>
            </a:r>
            <a:r>
              <a:rPr lang="en-US" altLang="en-US" dirty="0" smtClean="0">
                <a:solidFill>
                  <a:srgbClr val="000000"/>
                </a:solidFill>
                <a:latin typeface="Cambria" panose="02040503050406030204" pitchFamily="18" charset="0"/>
              </a:rPr>
              <a:t> references a value (Fig. 7.1). </a:t>
            </a:r>
          </a:p>
          <a:p>
            <a:pPr eaLnBrk="1" hangingPunct="1"/>
            <a:r>
              <a:rPr lang="en-US" altLang="en-US" dirty="0" smtClean="0">
                <a:solidFill>
                  <a:srgbClr val="000000"/>
                </a:solidFill>
                <a:latin typeface="Cambria" panose="02040503050406030204" pitchFamily="18" charset="0"/>
              </a:rPr>
              <a:t>Referencing a value through a pointer is called </a:t>
            </a:r>
            <a:r>
              <a:rPr lang="en-US" altLang="en-US" dirty="0" smtClean="0">
                <a:solidFill>
                  <a:srgbClr val="0000FF"/>
                </a:solidFill>
                <a:latin typeface="Cambria" panose="02040503050406030204" pitchFamily="18" charset="0"/>
              </a:rPr>
              <a:t>indirection</a:t>
            </a:r>
            <a:r>
              <a:rPr lang="en-US" altLang="en-US" dirty="0" smtClean="0">
                <a:solidFill>
                  <a:srgbClr val="000000"/>
                </a:solidFill>
                <a:latin typeface="Cambria" panose="02040503050406030204" pitchFamily="18" charset="0"/>
              </a:rPr>
              <a:t>. </a:t>
            </a:r>
          </a:p>
        </p:txBody>
      </p:sp>
      <p:sp>
        <p:nvSpPr>
          <p:cNvPr id="14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7751037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887101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40268883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342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The number of elements in an array also can be determined with </a:t>
            </a:r>
            <a:r>
              <a:rPr lang="en-US" altLang="en-US" dirty="0" err="1" smtClean="0">
                <a:solidFill>
                  <a:srgbClr val="000000"/>
                </a:solidFill>
                <a:latin typeface="Consolas" panose="020B0609020204030204" pitchFamily="49" charset="0"/>
              </a:rPr>
              <a:t>sizeof</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For example, consider the following array definition:</a:t>
            </a:r>
          </a:p>
          <a:p>
            <a:pPr lvl="2" eaLnBrk="1" hangingPunct="1"/>
            <a:r>
              <a:rPr lang="en-US" altLang="en-US" b="1" dirty="0" smtClean="0">
                <a:solidFill>
                  <a:srgbClr val="0000FF"/>
                </a:solidFill>
                <a:latin typeface="Consolas" panose="020B0609020204030204" pitchFamily="49" charset="0"/>
              </a:rPr>
              <a:t>double</a:t>
            </a:r>
            <a:r>
              <a:rPr lang="en-US" altLang="en-US" b="1" dirty="0" smtClean="0">
                <a:solidFill>
                  <a:srgbClr val="000000"/>
                </a:solidFill>
                <a:latin typeface="Consolas" panose="020B0609020204030204" pitchFamily="49" charset="0"/>
              </a:rPr>
              <a:t> real[</a:t>
            </a:r>
            <a:r>
              <a:rPr lang="en-US" altLang="en-US" b="1" dirty="0" smtClean="0">
                <a:solidFill>
                  <a:srgbClr val="128AFF"/>
                </a:solidFill>
                <a:latin typeface="Consolas" panose="020B0609020204030204" pitchFamily="49" charset="0"/>
              </a:rPr>
              <a:t>22</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latin typeface="Cambria" panose="02040503050406030204" pitchFamily="18" charset="0"/>
              </a:rPr>
              <a:t>Variables of type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normally are stored in 8 bytes of memory. </a:t>
            </a:r>
          </a:p>
          <a:p>
            <a:pPr eaLnBrk="1" hangingPunct="1"/>
            <a:r>
              <a:rPr lang="en-US" altLang="en-US" dirty="0" smtClean="0">
                <a:solidFill>
                  <a:srgbClr val="000000"/>
                </a:solidFill>
                <a:latin typeface="Cambria" panose="02040503050406030204" pitchFamily="18" charset="0"/>
              </a:rPr>
              <a:t>Thus, array </a:t>
            </a:r>
            <a:r>
              <a:rPr lang="en-US" altLang="en-US" dirty="0" smtClean="0">
                <a:solidFill>
                  <a:srgbClr val="000000"/>
                </a:solidFill>
                <a:latin typeface="Consolas" panose="020B0609020204030204" pitchFamily="49" charset="0"/>
              </a:rPr>
              <a:t>real</a:t>
            </a:r>
            <a:r>
              <a:rPr lang="en-US" altLang="en-US" dirty="0" smtClean="0">
                <a:solidFill>
                  <a:srgbClr val="000000"/>
                </a:solidFill>
                <a:latin typeface="Cambria" panose="02040503050406030204" pitchFamily="18" charset="0"/>
              </a:rPr>
              <a:t> contains a total of 176 bytes. </a:t>
            </a:r>
          </a:p>
          <a:p>
            <a:pPr eaLnBrk="1" hangingPunct="1"/>
            <a:r>
              <a:rPr lang="en-US" altLang="en-US" dirty="0" smtClean="0">
                <a:solidFill>
                  <a:srgbClr val="000000"/>
                </a:solidFill>
                <a:latin typeface="Cambria" panose="02040503050406030204" pitchFamily="18" charset="0"/>
              </a:rPr>
              <a:t>To determine the number of elements in the array, the following expression can be used:</a:t>
            </a:r>
          </a:p>
          <a:p>
            <a:pPr lvl="2" eaLnBrk="1" hangingPunct="1"/>
            <a:r>
              <a:rPr lang="en-US" altLang="en-US" b="1" dirty="0" err="1" smtClean="0">
                <a:solidFill>
                  <a:srgbClr val="0000FF"/>
                </a:solidFill>
                <a:latin typeface="Consolas" panose="020B0609020204030204" pitchFamily="49" charset="0"/>
              </a:rPr>
              <a:t>sizeof</a:t>
            </a:r>
            <a:r>
              <a:rPr lang="en-US" altLang="en-US" b="1" dirty="0" smtClean="0">
                <a:solidFill>
                  <a:srgbClr val="000000"/>
                </a:solidFill>
                <a:latin typeface="Consolas" panose="020B0609020204030204" pitchFamily="49" charset="0"/>
              </a:rPr>
              <a:t>(real) / </a:t>
            </a:r>
            <a:r>
              <a:rPr lang="en-US" altLang="en-US" b="1" dirty="0" err="1" smtClean="0">
                <a:solidFill>
                  <a:srgbClr val="0000FF"/>
                </a:solidFill>
                <a:latin typeface="Consolas" panose="020B0609020204030204" pitchFamily="49" charset="0"/>
              </a:rPr>
              <a:t>sizeof</a:t>
            </a:r>
            <a:r>
              <a:rPr lang="en-US" altLang="en-US" b="1" dirty="0" smtClean="0">
                <a:solidFill>
                  <a:srgbClr val="000000"/>
                </a:solidFill>
                <a:latin typeface="Consolas" panose="020B0609020204030204" pitchFamily="49" charset="0"/>
              </a:rPr>
              <a:t>(real[</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a:t>
            </a:r>
          </a:p>
        </p:txBody>
      </p:sp>
      <p:sp>
        <p:nvSpPr>
          <p:cNvPr id="10547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9532670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445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The expression determines the number of bytes in array </a:t>
            </a:r>
            <a:r>
              <a:rPr lang="en-US" altLang="en-US" sz="2500" dirty="0" smtClean="0">
                <a:solidFill>
                  <a:srgbClr val="000000"/>
                </a:solidFill>
                <a:latin typeface="Consolas" panose="020B0609020204030204" pitchFamily="49" charset="0"/>
              </a:rPr>
              <a:t>real</a:t>
            </a:r>
            <a:r>
              <a:rPr lang="en-US" altLang="en-US" sz="2500" dirty="0" smtClean="0">
                <a:solidFill>
                  <a:srgbClr val="000000"/>
                </a:solidFill>
                <a:latin typeface="Cambria" panose="02040503050406030204" pitchFamily="18" charset="0"/>
              </a:rPr>
              <a:t> and divides that value by the number of bytes used in memory to store the first element of array </a:t>
            </a:r>
            <a:r>
              <a:rPr lang="en-US" altLang="en-US" sz="2500" dirty="0" smtClean="0">
                <a:solidFill>
                  <a:srgbClr val="000000"/>
                </a:solidFill>
                <a:latin typeface="Consolas" panose="020B0609020204030204" pitchFamily="49" charset="0"/>
              </a:rPr>
              <a:t>real</a:t>
            </a:r>
            <a:r>
              <a:rPr lang="en-US" altLang="en-US" sz="2500" dirty="0" smtClean="0">
                <a:solidFill>
                  <a:srgbClr val="000000"/>
                </a:solidFill>
                <a:latin typeface="Cambria" panose="02040503050406030204" pitchFamily="18" charset="0"/>
              </a:rPr>
              <a:t> (a </a:t>
            </a:r>
            <a:r>
              <a:rPr lang="en-US" altLang="en-US" sz="2500" dirty="0" smtClean="0">
                <a:solidFill>
                  <a:srgbClr val="000000"/>
                </a:solidFill>
                <a:latin typeface="Consolas" panose="020B0609020204030204" pitchFamily="49" charset="0"/>
              </a:rPr>
              <a:t>double</a:t>
            </a:r>
            <a:r>
              <a:rPr lang="en-US" altLang="en-US" sz="2500" dirty="0" smtClean="0">
                <a:solidFill>
                  <a:srgbClr val="000000"/>
                </a:solidFill>
                <a:latin typeface="Cambria" panose="02040503050406030204" pitchFamily="18" charset="0"/>
              </a:rPr>
              <a:t> value).</a:t>
            </a:r>
          </a:p>
          <a:p>
            <a:pPr eaLnBrk="1" hangingPunct="1">
              <a:lnSpc>
                <a:spcPct val="90000"/>
              </a:lnSpc>
              <a:buFont typeface="Wingdings 3" panose="05040102010807070707" pitchFamily="18" charset="2"/>
              <a:buNone/>
            </a:pPr>
            <a:endParaRPr lang="en-US" altLang="en-US" sz="2500" dirty="0" smtClean="0">
              <a:solidFill>
                <a:srgbClr val="000000"/>
              </a:solidFill>
              <a:latin typeface="Cambria" panose="02040503050406030204" pitchFamily="18" charset="0"/>
            </a:endParaRPr>
          </a:p>
        </p:txBody>
      </p:sp>
      <p:sp>
        <p:nvSpPr>
          <p:cNvPr id="1065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746445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5475"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Even though function </a:t>
            </a:r>
            <a:r>
              <a:rPr lang="en-US" altLang="en-US" sz="2500" dirty="0" err="1" smtClean="0">
                <a:solidFill>
                  <a:srgbClr val="000000"/>
                </a:solidFill>
                <a:latin typeface="Consolas" panose="020B0609020204030204" pitchFamily="49" charset="0"/>
              </a:rPr>
              <a:t>getSize</a:t>
            </a:r>
            <a:r>
              <a:rPr lang="en-US" altLang="en-US" sz="2500" dirty="0" smtClean="0">
                <a:solidFill>
                  <a:srgbClr val="000000"/>
                </a:solidFill>
                <a:latin typeface="Cambria" panose="02040503050406030204" pitchFamily="18" charset="0"/>
              </a:rPr>
              <a:t> receives an array of 20 elements as an argument, the function’s parameter </a:t>
            </a:r>
            <a:r>
              <a:rPr lang="en-US" altLang="en-US" sz="2500" dirty="0" err="1" smtClean="0">
                <a:solidFill>
                  <a:srgbClr val="000000"/>
                </a:solidFill>
                <a:latin typeface="Consolas" panose="020B0609020204030204" pitchFamily="49" charset="0"/>
              </a:rPr>
              <a:t>ptr</a:t>
            </a:r>
            <a:r>
              <a:rPr lang="en-US" altLang="en-US" sz="2500" dirty="0" smtClean="0">
                <a:solidFill>
                  <a:srgbClr val="000000"/>
                </a:solidFill>
                <a:latin typeface="Cambria" panose="02040503050406030204" pitchFamily="18" charset="0"/>
              </a:rPr>
              <a:t> is simply a pointer to the array’s first element. </a:t>
            </a:r>
          </a:p>
          <a:p>
            <a:pPr eaLnBrk="1" hangingPunct="1"/>
            <a:r>
              <a:rPr lang="en-US" altLang="en-US" sz="2500" dirty="0" smtClean="0">
                <a:solidFill>
                  <a:srgbClr val="000000"/>
                </a:solidFill>
                <a:latin typeface="Cambria" panose="02040503050406030204" pitchFamily="18" charset="0"/>
              </a:rPr>
              <a:t>When you use </a:t>
            </a:r>
            <a:r>
              <a:rPr lang="en-US" altLang="en-US" sz="2500" dirty="0" err="1" smtClean="0">
                <a:solidFill>
                  <a:srgbClr val="000000"/>
                </a:solidFill>
                <a:latin typeface="Consolas" panose="020B0609020204030204" pitchFamily="49" charset="0"/>
              </a:rPr>
              <a:t>sizeof</a:t>
            </a:r>
            <a:r>
              <a:rPr lang="en-US" altLang="en-US" sz="2500" dirty="0" smtClean="0">
                <a:solidFill>
                  <a:srgbClr val="000000"/>
                </a:solidFill>
                <a:latin typeface="Cambria" panose="02040503050406030204" pitchFamily="18" charset="0"/>
              </a:rPr>
              <a:t> with a pointer, it returns the </a:t>
            </a:r>
            <a:r>
              <a:rPr lang="en-US" altLang="en-US" sz="2500" i="1" dirty="0" smtClean="0">
                <a:solidFill>
                  <a:srgbClr val="000000"/>
                </a:solidFill>
                <a:latin typeface="Cambria" panose="02040503050406030204" pitchFamily="18" charset="0"/>
              </a:rPr>
              <a:t>size of the pointer</a:t>
            </a:r>
            <a:r>
              <a:rPr lang="en-US" altLang="en-US" sz="2500" dirty="0" smtClean="0">
                <a:solidFill>
                  <a:srgbClr val="000000"/>
                </a:solidFill>
                <a:latin typeface="Cambria" panose="02040503050406030204" pitchFamily="18" charset="0"/>
              </a:rPr>
              <a:t>, not the size of the item to which it points. </a:t>
            </a:r>
          </a:p>
          <a:p>
            <a:pPr eaLnBrk="1" hangingPunct="1"/>
            <a:r>
              <a:rPr lang="en-US" altLang="en-US" sz="2500" dirty="0" smtClean="0">
                <a:solidFill>
                  <a:srgbClr val="000000"/>
                </a:solidFill>
                <a:latin typeface="Cambria" panose="02040503050406030204" pitchFamily="18" charset="0"/>
              </a:rPr>
              <a:t>The size of a pointer on our system is 4 bytes, so </a:t>
            </a:r>
            <a:r>
              <a:rPr lang="en-US" altLang="en-US" sz="2500" dirty="0" err="1" smtClean="0">
                <a:solidFill>
                  <a:srgbClr val="000000"/>
                </a:solidFill>
                <a:latin typeface="Consolas" panose="020B0609020204030204" pitchFamily="49" charset="0"/>
              </a:rPr>
              <a:t>getSize</a:t>
            </a:r>
            <a:r>
              <a:rPr lang="en-US" altLang="en-US" sz="2500" dirty="0" smtClean="0">
                <a:solidFill>
                  <a:srgbClr val="000000"/>
                </a:solidFill>
                <a:latin typeface="Cambria" panose="02040503050406030204" pitchFamily="18" charset="0"/>
              </a:rPr>
              <a:t> returned 4. </a:t>
            </a:r>
          </a:p>
          <a:p>
            <a:pPr eaLnBrk="1" hangingPunct="1"/>
            <a:r>
              <a:rPr lang="en-US" altLang="en-US" sz="2500" dirty="0" smtClean="0">
                <a:solidFill>
                  <a:srgbClr val="000000"/>
                </a:solidFill>
                <a:latin typeface="Cambria" panose="02040503050406030204" pitchFamily="18" charset="0"/>
              </a:rPr>
              <a:t>Also, the calculation shown above for determining the number of array elements using </a:t>
            </a:r>
            <a:r>
              <a:rPr lang="en-US" altLang="en-US" sz="2500" dirty="0" err="1" smtClean="0">
                <a:solidFill>
                  <a:srgbClr val="000000"/>
                </a:solidFill>
                <a:latin typeface="Consolas" panose="020B0609020204030204" pitchFamily="49" charset="0"/>
              </a:rPr>
              <a:t>sizeof</a:t>
            </a:r>
            <a:r>
              <a:rPr lang="en-US" altLang="en-US" sz="2500" dirty="0" smtClean="0">
                <a:solidFill>
                  <a:srgbClr val="000000"/>
                </a:solidFill>
                <a:latin typeface="Cambria" panose="02040503050406030204" pitchFamily="18" charset="0"/>
              </a:rPr>
              <a:t> works only when using the actual array, not when using a pointer to the array.</a:t>
            </a:r>
          </a:p>
        </p:txBody>
      </p:sp>
      <p:sp>
        <p:nvSpPr>
          <p:cNvPr id="1075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414831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752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sz="2500" b="1" i="1" dirty="0" smtClean="0">
                <a:solidFill>
                  <a:srgbClr val="000000"/>
                </a:solidFill>
                <a:latin typeface="Cambria" panose="02040503050406030204" pitchFamily="18" charset="0"/>
              </a:rPr>
              <a:t>Determining the Sizes of the Standard Types, an Array and a Pointer</a:t>
            </a:r>
          </a:p>
          <a:p>
            <a:pPr eaLnBrk="1" hangingPunct="1">
              <a:defRPr/>
            </a:pPr>
            <a:r>
              <a:rPr lang="en-US" sz="2500" dirty="0" smtClean="0">
                <a:solidFill>
                  <a:srgbClr val="000000"/>
                </a:solidFill>
                <a:latin typeface="Cambria" panose="02040503050406030204" pitchFamily="18" charset="0"/>
              </a:rPr>
              <a:t>Figure 7.17 calculates the number of bytes used to store each of the standard data types. </a:t>
            </a:r>
          </a:p>
          <a:p>
            <a:pPr eaLnBrk="1" hangingPunct="1">
              <a:defRPr/>
            </a:pPr>
            <a:r>
              <a:rPr lang="en-US" sz="2500" i="1" dirty="0" smtClean="0">
                <a:solidFill>
                  <a:srgbClr val="000000"/>
                </a:solidFill>
                <a:latin typeface="Cambria" panose="02040503050406030204" pitchFamily="18" charset="0"/>
              </a:rPr>
              <a:t>The results of this program are implementation dependent and often differ across platforms and sometimes across different compilers on the same platform.</a:t>
            </a:r>
          </a:p>
        </p:txBody>
      </p:sp>
      <p:sp>
        <p:nvSpPr>
          <p:cNvPr id="1075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816232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a:xfrm>
            <a:off x="2438400" y="6356350"/>
            <a:ext cx="4343400" cy="365125"/>
          </a:xfrm>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119036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51081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2575627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1059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Operator </a:t>
            </a:r>
            <a:r>
              <a:rPr lang="en-US" altLang="en-US" sz="2500" dirty="0" err="1" smtClean="0">
                <a:solidFill>
                  <a:srgbClr val="000000"/>
                </a:solidFill>
                <a:latin typeface="Consolas" panose="020B0609020204030204" pitchFamily="49" charset="0"/>
              </a:rPr>
              <a:t>sizeof</a:t>
            </a:r>
            <a:r>
              <a:rPr lang="en-US" altLang="en-US" sz="2500" dirty="0" smtClean="0">
                <a:solidFill>
                  <a:srgbClr val="000000"/>
                </a:solidFill>
                <a:latin typeface="Cambria" panose="02040503050406030204" pitchFamily="18" charset="0"/>
              </a:rPr>
              <a:t> can be applied to any variable name, type or value (including the value of an expression). </a:t>
            </a:r>
          </a:p>
          <a:p>
            <a:pPr eaLnBrk="1" hangingPunct="1">
              <a:lnSpc>
                <a:spcPct val="80000"/>
              </a:lnSpc>
            </a:pPr>
            <a:r>
              <a:rPr lang="en-US" altLang="en-US" sz="2500" dirty="0" smtClean="0">
                <a:solidFill>
                  <a:srgbClr val="000000"/>
                </a:solidFill>
                <a:latin typeface="Cambria" panose="02040503050406030204" pitchFamily="18" charset="0"/>
              </a:rPr>
              <a:t>When applied to a variable name (that’s not an array name) or a constant, the number of bytes used to store the specific type of variable or constant is returned. </a:t>
            </a:r>
          </a:p>
          <a:p>
            <a:pPr eaLnBrk="1" hangingPunct="1">
              <a:lnSpc>
                <a:spcPct val="80000"/>
              </a:lnSpc>
            </a:pPr>
            <a:r>
              <a:rPr lang="en-US" altLang="en-US" sz="2500" dirty="0" smtClean="0">
                <a:solidFill>
                  <a:srgbClr val="000000"/>
                </a:solidFill>
                <a:latin typeface="Cambria" panose="02040503050406030204" pitchFamily="18" charset="0"/>
              </a:rPr>
              <a:t>The parentheses are required when a type is supplied as </a:t>
            </a:r>
            <a:r>
              <a:rPr lang="en-US" altLang="en-US" sz="2500" dirty="0" err="1" smtClean="0">
                <a:solidFill>
                  <a:srgbClr val="000000"/>
                </a:solidFill>
                <a:latin typeface="Consolas" panose="020B0609020204030204" pitchFamily="49" charset="0"/>
              </a:rPr>
              <a:t>size_of</a:t>
            </a:r>
            <a:r>
              <a:rPr lang="en-US" altLang="en-US" sz="2500" dirty="0" err="1" smtClean="0">
                <a:solidFill>
                  <a:srgbClr val="000000"/>
                </a:solidFill>
                <a:latin typeface="Cambria" panose="02040503050406030204" pitchFamily="18" charset="0"/>
              </a:rPr>
              <a:t>’s</a:t>
            </a:r>
            <a:r>
              <a:rPr lang="en-US" altLang="en-US" sz="2500" dirty="0" smtClean="0">
                <a:solidFill>
                  <a:srgbClr val="000000"/>
                </a:solidFill>
                <a:latin typeface="Cambria" panose="02040503050406030204" pitchFamily="18" charset="0"/>
              </a:rPr>
              <a:t> operand. </a:t>
            </a:r>
          </a:p>
        </p:txBody>
      </p:sp>
      <p:sp>
        <p:nvSpPr>
          <p:cNvPr id="1116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0100306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5617698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a:t>
            </a:r>
          </a:p>
        </p:txBody>
      </p:sp>
      <p:sp>
        <p:nvSpPr>
          <p:cNvPr id="111619" name="Text Placeholder 2"/>
          <p:cNvSpPr>
            <a:spLocks noGrp="1"/>
          </p:cNvSpPr>
          <p:nvPr>
            <p:ph type="body" idx="1"/>
          </p:nvPr>
        </p:nvSpPr>
        <p:spPr/>
        <p:txBody>
          <a:bodyPr>
            <a:normAutofit lnSpcReduction="10000"/>
          </a:bodyPr>
          <a:lstStyle/>
          <a:p>
            <a:pPr eaLnBrk="1" hangingPunct="1">
              <a:lnSpc>
                <a:spcPct val="90000"/>
              </a:lnSpc>
            </a:pPr>
            <a:r>
              <a:rPr lang="en-US" altLang="en-US" sz="2400" dirty="0" smtClean="0">
                <a:solidFill>
                  <a:srgbClr val="000000"/>
                </a:solidFill>
                <a:latin typeface="Cambria" panose="02040503050406030204" pitchFamily="18" charset="0"/>
              </a:rPr>
              <a:t>Pointers are valid operands in arithmetic expressions, assignment expressions and comparison expressions. </a:t>
            </a:r>
          </a:p>
          <a:p>
            <a:pPr eaLnBrk="1" hangingPunct="1">
              <a:lnSpc>
                <a:spcPct val="90000"/>
              </a:lnSpc>
            </a:pPr>
            <a:r>
              <a:rPr lang="en-US" altLang="en-US" sz="2400" dirty="0" smtClean="0">
                <a:solidFill>
                  <a:srgbClr val="000000"/>
                </a:solidFill>
                <a:latin typeface="Cambria" panose="02040503050406030204" pitchFamily="18" charset="0"/>
              </a:rPr>
              <a:t>However, not all the operators normally used in these expressions are valid in conjunction with pointer variables. </a:t>
            </a:r>
          </a:p>
          <a:p>
            <a:pPr eaLnBrk="1" hangingPunct="1">
              <a:lnSpc>
                <a:spcPct val="90000"/>
              </a:lnSpc>
            </a:pPr>
            <a:r>
              <a:rPr lang="en-US" altLang="en-US" sz="2400" dirty="0" smtClean="0">
                <a:solidFill>
                  <a:srgbClr val="000000"/>
                </a:solidFill>
                <a:latin typeface="Cambria" panose="02040503050406030204" pitchFamily="18" charset="0"/>
              </a:rPr>
              <a:t>This section describes the operators that can have pointers as operands, and how these operators are used.</a:t>
            </a:r>
          </a:p>
          <a:p>
            <a:pPr eaLnBrk="1" hangingPunct="1">
              <a:lnSpc>
                <a:spcPct val="90000"/>
              </a:lnSpc>
            </a:pPr>
            <a:r>
              <a:rPr lang="en-US" altLang="en-US" sz="2400" dirty="0" smtClean="0">
                <a:solidFill>
                  <a:srgbClr val="000000"/>
                </a:solidFill>
                <a:latin typeface="Cambria" panose="02040503050406030204" pitchFamily="18" charset="0"/>
              </a:rPr>
              <a:t>A limited set of arithmetic operations may be performed on pointers. </a:t>
            </a:r>
          </a:p>
          <a:p>
            <a:pPr eaLnBrk="1" hangingPunct="1">
              <a:lnSpc>
                <a:spcPct val="90000"/>
              </a:lnSpc>
            </a:pPr>
            <a:r>
              <a:rPr lang="en-US" altLang="en-US" sz="2400" dirty="0" smtClean="0">
                <a:solidFill>
                  <a:srgbClr val="000000"/>
                </a:solidFill>
                <a:latin typeface="Cambria" panose="02040503050406030204" pitchFamily="18" charset="0"/>
              </a:rPr>
              <a:t>A pointer may be </a:t>
            </a:r>
            <a:r>
              <a:rPr lang="en-US" altLang="en-US" sz="2400" i="1" dirty="0" smtClean="0">
                <a:solidFill>
                  <a:srgbClr val="000000"/>
                </a:solidFill>
                <a:latin typeface="Cambria" panose="02040503050406030204" pitchFamily="18" charset="0"/>
              </a:rPr>
              <a:t>incremented</a:t>
            </a:r>
            <a:r>
              <a:rPr lang="en-US" altLang="en-US" sz="2400" dirty="0" smtClean="0">
                <a:solidFill>
                  <a:srgbClr val="000000"/>
                </a:solidFill>
                <a:latin typeface="Cambria" panose="02040503050406030204" pitchFamily="18" charset="0"/>
              </a:rPr>
              <a:t> (++) or </a:t>
            </a:r>
            <a:r>
              <a:rPr lang="en-US" altLang="en-US" sz="2400" i="1" dirty="0" smtClean="0">
                <a:solidFill>
                  <a:srgbClr val="000000"/>
                </a:solidFill>
                <a:latin typeface="Cambria" panose="02040503050406030204" pitchFamily="18" charset="0"/>
              </a:rPr>
              <a:t>decremented</a:t>
            </a:r>
            <a:r>
              <a:rPr lang="en-US" altLang="en-US" sz="2400" dirty="0" smtClean="0">
                <a:solidFill>
                  <a:srgbClr val="000000"/>
                </a:solidFill>
                <a:latin typeface="Cambria" panose="02040503050406030204" pitchFamily="18" charset="0"/>
              </a:rPr>
              <a:t> (--), an integer may be </a:t>
            </a:r>
            <a:r>
              <a:rPr lang="en-US" altLang="en-US" sz="2400" i="1" dirty="0" smtClean="0">
                <a:solidFill>
                  <a:srgbClr val="000000"/>
                </a:solidFill>
                <a:latin typeface="Cambria" panose="02040503050406030204" pitchFamily="18" charset="0"/>
              </a:rPr>
              <a:t>added</a:t>
            </a:r>
            <a:r>
              <a:rPr lang="en-US" altLang="en-US" sz="2400" dirty="0" smtClean="0">
                <a:solidFill>
                  <a:srgbClr val="000000"/>
                </a:solidFill>
                <a:latin typeface="Cambria" panose="02040503050406030204" pitchFamily="18" charset="0"/>
              </a:rPr>
              <a:t> to a pointer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latin typeface="Cambria" panose="02040503050406030204" pitchFamily="18" charset="0"/>
              </a:rPr>
              <a:t> or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latin typeface="Cambria" panose="02040503050406030204" pitchFamily="18" charset="0"/>
              </a:rPr>
              <a:t>), an integer may be </a:t>
            </a:r>
            <a:r>
              <a:rPr lang="en-US" altLang="en-US" sz="2400" i="1" dirty="0" smtClean="0">
                <a:solidFill>
                  <a:srgbClr val="000000"/>
                </a:solidFill>
                <a:latin typeface="Cambria" panose="02040503050406030204" pitchFamily="18" charset="0"/>
              </a:rPr>
              <a:t>subtracted</a:t>
            </a:r>
            <a:r>
              <a:rPr lang="en-US" altLang="en-US" sz="2400" dirty="0" smtClean="0">
                <a:solidFill>
                  <a:srgbClr val="000000"/>
                </a:solidFill>
                <a:latin typeface="Cambria" panose="02040503050406030204" pitchFamily="18" charset="0"/>
              </a:rPr>
              <a:t> from a pointer (</a:t>
            </a:r>
            <a:r>
              <a:rPr lang="en-US" altLang="en-US" sz="2400" dirty="0" smtClean="0">
                <a:solidFill>
                  <a:srgbClr val="000000"/>
                </a:solidFill>
                <a:latin typeface="Consolas" panose="020B0609020204030204" pitchFamily="49" charset="0"/>
              </a:rPr>
              <a:t>-</a:t>
            </a:r>
            <a:r>
              <a:rPr lang="en-US" altLang="en-US" sz="2400" dirty="0" smtClean="0">
                <a:solidFill>
                  <a:srgbClr val="0000FF"/>
                </a:solidFill>
                <a:latin typeface="Cambria" panose="02040503050406030204" pitchFamily="18" charset="0"/>
              </a:rPr>
              <a:t> </a:t>
            </a:r>
            <a:r>
              <a:rPr lang="en-US" altLang="en-US" sz="2400" dirty="0" smtClean="0">
                <a:solidFill>
                  <a:srgbClr val="000000"/>
                </a:solidFill>
                <a:latin typeface="Cambria" panose="02040503050406030204" pitchFamily="18" charset="0"/>
              </a:rPr>
              <a:t>or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latin typeface="Cambria" panose="02040503050406030204" pitchFamily="18" charset="0"/>
              </a:rPr>
              <a:t>) and one pointer may be subtracted from another—this last operation is meaningful only when </a:t>
            </a:r>
            <a:r>
              <a:rPr lang="en-US" altLang="en-US" sz="2400" i="1" dirty="0" smtClean="0">
                <a:solidFill>
                  <a:srgbClr val="000000"/>
                </a:solidFill>
                <a:latin typeface="Cambria" panose="02040503050406030204" pitchFamily="18" charset="0"/>
              </a:rPr>
              <a:t>both</a:t>
            </a:r>
            <a:r>
              <a:rPr lang="en-US" altLang="en-US" sz="2400" dirty="0" smtClean="0">
                <a:solidFill>
                  <a:srgbClr val="000000"/>
                </a:solidFill>
                <a:latin typeface="Cambria" panose="02040503050406030204" pitchFamily="18" charset="0"/>
              </a:rPr>
              <a:t> pointers point to elements of the </a:t>
            </a:r>
            <a:r>
              <a:rPr lang="en-US" altLang="en-US" sz="2400" i="1" dirty="0" smtClean="0">
                <a:solidFill>
                  <a:srgbClr val="000000"/>
                </a:solidFill>
                <a:latin typeface="Cambria" panose="02040503050406030204" pitchFamily="18" charset="0"/>
              </a:rPr>
              <a:t>same</a:t>
            </a:r>
            <a:r>
              <a:rPr lang="en-US" altLang="en-US" sz="2400" dirty="0" smtClean="0">
                <a:solidFill>
                  <a:srgbClr val="000000"/>
                </a:solidFill>
                <a:latin typeface="Cambria" panose="02040503050406030204" pitchFamily="18" charset="0"/>
              </a:rPr>
              <a:t> array.</a:t>
            </a:r>
          </a:p>
        </p:txBody>
      </p:sp>
      <p:sp>
        <p:nvSpPr>
          <p:cNvPr id="1126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179513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2643"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Assume that array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onsolas" panose="020B0609020204030204" pitchFamily="49" charset="0"/>
              </a:rPr>
              <a:t> v[5]</a:t>
            </a:r>
            <a:r>
              <a:rPr lang="en-US" altLang="en-US" dirty="0" smtClean="0">
                <a:solidFill>
                  <a:srgbClr val="000000"/>
                </a:solidFill>
                <a:latin typeface="Cambria" panose="02040503050406030204" pitchFamily="18" charset="0"/>
              </a:rPr>
              <a:t> has been defined and its first element is at location </a:t>
            </a:r>
            <a:r>
              <a:rPr lang="en-US" altLang="en-US" dirty="0" smtClean="0">
                <a:solidFill>
                  <a:srgbClr val="000000"/>
                </a:solidFill>
                <a:latin typeface="Consolas" panose="020B0609020204030204" pitchFamily="49" charset="0"/>
              </a:rPr>
              <a:t>3000</a:t>
            </a:r>
            <a:r>
              <a:rPr lang="en-US" altLang="en-US" dirty="0" smtClean="0">
                <a:solidFill>
                  <a:srgbClr val="000000"/>
                </a:solidFill>
                <a:latin typeface="Cambria" panose="02040503050406030204" pitchFamily="18" charset="0"/>
              </a:rPr>
              <a:t> in memory. </a:t>
            </a:r>
          </a:p>
          <a:p>
            <a:pPr eaLnBrk="1" hangingPunct="1"/>
            <a:r>
              <a:rPr lang="en-US" altLang="en-US" dirty="0" smtClean="0">
                <a:solidFill>
                  <a:srgbClr val="000000"/>
                </a:solidFill>
                <a:latin typeface="Cambria" panose="02040503050406030204" pitchFamily="18" charset="0"/>
              </a:rPr>
              <a:t>Assume pointer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has been initialized to point to </a:t>
            </a:r>
            <a:r>
              <a:rPr lang="en-US" altLang="en-US" dirty="0" smtClean="0">
                <a:solidFill>
                  <a:srgbClr val="000000"/>
                </a:solidFill>
                <a:latin typeface="Consolas" panose="020B0609020204030204" pitchFamily="49" charset="0"/>
              </a:rPr>
              <a:t>v[0]</a:t>
            </a:r>
            <a:r>
              <a:rPr lang="en-US" altLang="en-US" dirty="0" smtClean="0">
                <a:solidFill>
                  <a:srgbClr val="000000"/>
                </a:solidFill>
                <a:latin typeface="Cambria" panose="02040503050406030204" pitchFamily="18" charset="0"/>
              </a:rPr>
              <a:t>—i.e., the value of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is </a:t>
            </a:r>
            <a:r>
              <a:rPr lang="en-US" altLang="en-US" dirty="0" smtClean="0">
                <a:solidFill>
                  <a:srgbClr val="000000"/>
                </a:solidFill>
                <a:latin typeface="Consolas" panose="020B0609020204030204" pitchFamily="49" charset="0"/>
              </a:rPr>
              <a:t>3000</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Figure 7.18 illustrates this situation for a machine with 4-byte integers. </a:t>
            </a:r>
          </a:p>
          <a:p>
            <a:pPr eaLnBrk="1" hangingPunct="1"/>
            <a:r>
              <a:rPr lang="en-US" altLang="en-US" dirty="0" smtClean="0">
                <a:solidFill>
                  <a:srgbClr val="000000"/>
                </a:solidFill>
                <a:latin typeface="Cambria" panose="02040503050406030204" pitchFamily="18" charset="0"/>
              </a:rPr>
              <a:t>Variable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can be initialized to point to array </a:t>
            </a:r>
            <a:r>
              <a:rPr lang="en-US" altLang="en-US" dirty="0" smtClean="0">
                <a:solidFill>
                  <a:srgbClr val="000000"/>
                </a:solidFill>
                <a:latin typeface="Consolas" panose="020B0609020204030204" pitchFamily="49" charset="0"/>
              </a:rPr>
              <a:t>v</a:t>
            </a:r>
            <a:r>
              <a:rPr lang="en-US" altLang="en-US" dirty="0" smtClean="0">
                <a:solidFill>
                  <a:srgbClr val="000000"/>
                </a:solidFill>
                <a:latin typeface="Cambria" panose="02040503050406030204" pitchFamily="18" charset="0"/>
              </a:rPr>
              <a:t> with either of the statements</a:t>
            </a:r>
          </a:p>
        </p:txBody>
      </p:sp>
      <p:sp>
        <p:nvSpPr>
          <p:cNvPr id="1136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065945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3274177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16372935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571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In conventional arithmetic, </a:t>
            </a:r>
            <a:r>
              <a:rPr lang="en-US" altLang="en-US" sz="2500" dirty="0" smtClean="0">
                <a:solidFill>
                  <a:srgbClr val="000000"/>
                </a:solidFill>
                <a:latin typeface="Consolas" panose="020B0609020204030204" pitchFamily="49" charset="0"/>
              </a:rPr>
              <a:t>3000 + 2</a:t>
            </a:r>
            <a:r>
              <a:rPr lang="en-US" altLang="en-US" sz="2500" dirty="0" smtClean="0">
                <a:solidFill>
                  <a:srgbClr val="000000"/>
                </a:solidFill>
                <a:latin typeface="Cambria" panose="02040503050406030204" pitchFamily="18" charset="0"/>
              </a:rPr>
              <a:t> yields the value </a:t>
            </a:r>
            <a:r>
              <a:rPr lang="en-US" altLang="en-US" sz="2500" dirty="0" smtClean="0">
                <a:solidFill>
                  <a:srgbClr val="000000"/>
                </a:solidFill>
                <a:latin typeface="Consolas" panose="020B0609020204030204" pitchFamily="49" charset="0"/>
              </a:rPr>
              <a:t>3002</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This is normally not the case with pointer arithmetic. </a:t>
            </a:r>
          </a:p>
          <a:p>
            <a:pPr eaLnBrk="1" hangingPunct="1">
              <a:lnSpc>
                <a:spcPct val="90000"/>
              </a:lnSpc>
            </a:pPr>
            <a:r>
              <a:rPr lang="en-US" altLang="en-US" sz="2500" dirty="0" smtClean="0">
                <a:solidFill>
                  <a:srgbClr val="000000"/>
                </a:solidFill>
                <a:latin typeface="Cambria" panose="02040503050406030204" pitchFamily="18" charset="0"/>
              </a:rPr>
              <a:t>When an integer is added to or subtracted from a pointer, the pointer is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incremented or decremented simply by that integer, but by that integer times the size of the object to which the pointer refers. </a:t>
            </a:r>
          </a:p>
          <a:p>
            <a:pPr eaLnBrk="1" hangingPunct="1">
              <a:lnSpc>
                <a:spcPct val="90000"/>
              </a:lnSpc>
            </a:pPr>
            <a:r>
              <a:rPr lang="en-US" altLang="en-US" sz="2500" dirty="0" smtClean="0">
                <a:solidFill>
                  <a:srgbClr val="000000"/>
                </a:solidFill>
                <a:latin typeface="Cambria" panose="02040503050406030204" pitchFamily="18" charset="0"/>
              </a:rPr>
              <a:t>The number of bytes depends on the object’s data type. </a:t>
            </a:r>
          </a:p>
          <a:p>
            <a:pPr eaLnBrk="1" hangingPunct="1">
              <a:lnSpc>
                <a:spcPct val="90000"/>
              </a:lnSpc>
            </a:pPr>
            <a:r>
              <a:rPr lang="en-US" altLang="en-US" sz="2500" dirty="0" smtClean="0">
                <a:solidFill>
                  <a:srgbClr val="000000"/>
                </a:solidFill>
                <a:latin typeface="Cambria" panose="02040503050406030204" pitchFamily="18" charset="0"/>
              </a:rPr>
              <a:t>For example, the statement</a:t>
            </a:r>
          </a:p>
          <a:p>
            <a:pPr lvl="2" eaLnBrk="1" hangingPunct="1">
              <a:lnSpc>
                <a:spcPct val="90000"/>
              </a:lnSpc>
            </a:pP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would produce </a:t>
            </a:r>
            <a:r>
              <a:rPr lang="en-US" altLang="en-US" sz="2500" dirty="0" smtClean="0">
                <a:solidFill>
                  <a:srgbClr val="000000"/>
                </a:solidFill>
                <a:latin typeface="Consolas" panose="020B0609020204030204" pitchFamily="49" charset="0"/>
              </a:rPr>
              <a:t>3008</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3000</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2</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4</a:t>
            </a:r>
            <a:r>
              <a:rPr lang="en-US" altLang="en-US" sz="2500" dirty="0" smtClean="0">
                <a:solidFill>
                  <a:srgbClr val="000000"/>
                </a:solidFill>
                <a:latin typeface="AGaramond Bold" pitchFamily="50" charset="0"/>
              </a:rPr>
              <a:t>),</a:t>
            </a:r>
            <a:r>
              <a:rPr lang="en-US" altLang="en-US" sz="2500" dirty="0" smtClean="0">
                <a:solidFill>
                  <a:srgbClr val="000000"/>
                </a:solidFill>
                <a:latin typeface="Cambria" panose="02040503050406030204" pitchFamily="18" charset="0"/>
              </a:rPr>
              <a:t> assuming an integer is stored in 4 bytes of memory. </a:t>
            </a:r>
          </a:p>
        </p:txBody>
      </p:sp>
      <p:sp>
        <p:nvSpPr>
          <p:cNvPr id="1167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6627731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6739"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In the array </a:t>
            </a:r>
            <a:r>
              <a:rPr lang="en-US" altLang="en-US" sz="2500" dirty="0" smtClean="0">
                <a:solidFill>
                  <a:srgbClr val="000000"/>
                </a:solidFill>
                <a:latin typeface="Consolas" panose="020B0609020204030204" pitchFamily="49" charset="0"/>
              </a:rPr>
              <a:t>v</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vPtr</a:t>
            </a:r>
            <a:r>
              <a:rPr lang="en-US" altLang="en-US" sz="2500" dirty="0" smtClean="0">
                <a:solidFill>
                  <a:srgbClr val="000000"/>
                </a:solidFill>
                <a:latin typeface="Cambria" panose="02040503050406030204" pitchFamily="18" charset="0"/>
              </a:rPr>
              <a:t> would now point to </a:t>
            </a:r>
            <a:r>
              <a:rPr lang="en-US" altLang="en-US" sz="2500" dirty="0" smtClean="0">
                <a:solidFill>
                  <a:srgbClr val="000000"/>
                </a:solidFill>
                <a:latin typeface="Consolas" panose="020B0609020204030204" pitchFamily="49" charset="0"/>
              </a:rPr>
              <a:t>v[2]</a:t>
            </a:r>
            <a:r>
              <a:rPr lang="en-US" altLang="en-US" sz="2500" dirty="0" smtClean="0">
                <a:solidFill>
                  <a:srgbClr val="000000"/>
                </a:solidFill>
                <a:latin typeface="Cambria" panose="02040503050406030204" pitchFamily="18" charset="0"/>
              </a:rPr>
              <a:t> (Fig. 7.19). </a:t>
            </a:r>
          </a:p>
          <a:p>
            <a:pPr eaLnBrk="1" hangingPunct="1"/>
            <a:r>
              <a:rPr lang="en-US" altLang="en-US" sz="2500" dirty="0" smtClean="0">
                <a:solidFill>
                  <a:srgbClr val="000000"/>
                </a:solidFill>
                <a:latin typeface="Cambria" panose="02040503050406030204" pitchFamily="18" charset="0"/>
              </a:rPr>
              <a:t>If an integer is stored in 2 bytes of memory, then the preceding calculation would result in memory location </a:t>
            </a:r>
            <a:r>
              <a:rPr lang="en-US" altLang="en-US" sz="2500" dirty="0" smtClean="0">
                <a:solidFill>
                  <a:srgbClr val="000000"/>
                </a:solidFill>
                <a:latin typeface="Consolas" panose="020B0609020204030204" pitchFamily="49" charset="0"/>
              </a:rPr>
              <a:t>3004</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AGaramond Bold" pitchFamily="50" charset="0"/>
              </a:rPr>
              <a:t>(</a:t>
            </a:r>
            <a:r>
              <a:rPr lang="en-US" altLang="en-US" sz="2500" dirty="0" smtClean="0">
                <a:solidFill>
                  <a:srgbClr val="000000"/>
                </a:solidFill>
                <a:latin typeface="Consolas" panose="020B0609020204030204" pitchFamily="49" charset="0"/>
              </a:rPr>
              <a:t>3000</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+ 2</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2</a:t>
            </a:r>
            <a:r>
              <a:rPr lang="en-US" altLang="en-US" sz="2500" dirty="0" smtClean="0">
                <a:solidFill>
                  <a:srgbClr val="000000"/>
                </a:solidFill>
                <a:latin typeface="AGaramond Bold" pitchFamily="50" charset="0"/>
              </a:rPr>
              <a:t>)</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If the array were of a different data type, the preceding statement would increment the pointer by twice the number of bytes that it takes to store an object of that data type. </a:t>
            </a:r>
          </a:p>
          <a:p>
            <a:pPr eaLnBrk="1" hangingPunct="1"/>
            <a:r>
              <a:rPr lang="en-US" altLang="en-US" sz="2500" dirty="0" smtClean="0">
                <a:solidFill>
                  <a:srgbClr val="000000"/>
                </a:solidFill>
                <a:latin typeface="Cambria" panose="02040503050406030204" pitchFamily="18" charset="0"/>
              </a:rPr>
              <a:t>When performing pointer arithmetic on a character array, the results will be consistent with regular arithmetic, because each character is 1 byte long.</a:t>
            </a:r>
          </a:p>
        </p:txBody>
      </p:sp>
      <p:sp>
        <p:nvSpPr>
          <p:cNvPr id="1177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8042679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5591640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7403084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8787"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If </a:t>
            </a:r>
            <a:r>
              <a:rPr lang="en-US" altLang="en-US" sz="2500" dirty="0" err="1" smtClean="0">
                <a:solidFill>
                  <a:srgbClr val="000000"/>
                </a:solidFill>
                <a:latin typeface="Consolas" panose="020B0609020204030204" pitchFamily="49" charset="0"/>
              </a:rPr>
              <a:t>vPtr</a:t>
            </a:r>
            <a:r>
              <a:rPr lang="en-US" altLang="en-US" sz="2500" dirty="0" smtClean="0">
                <a:solidFill>
                  <a:srgbClr val="000000"/>
                </a:solidFill>
                <a:latin typeface="Cambria" panose="02040503050406030204" pitchFamily="18" charset="0"/>
              </a:rPr>
              <a:t> had been incremented to </a:t>
            </a:r>
            <a:r>
              <a:rPr lang="en-US" altLang="en-US" sz="2500" dirty="0" smtClean="0">
                <a:solidFill>
                  <a:srgbClr val="000000"/>
                </a:solidFill>
                <a:latin typeface="Consolas" panose="020B0609020204030204" pitchFamily="49" charset="0"/>
              </a:rPr>
              <a:t>3016</a:t>
            </a:r>
            <a:r>
              <a:rPr lang="en-US" altLang="en-US" sz="2500" dirty="0" smtClean="0">
                <a:solidFill>
                  <a:srgbClr val="000000"/>
                </a:solidFill>
                <a:latin typeface="Cambria" panose="02040503050406030204" pitchFamily="18" charset="0"/>
              </a:rPr>
              <a:t>, which points to </a:t>
            </a:r>
            <a:r>
              <a:rPr lang="en-US" altLang="en-US" sz="2500" dirty="0" smtClean="0">
                <a:solidFill>
                  <a:srgbClr val="000000"/>
                </a:solidFill>
                <a:latin typeface="Consolas" panose="020B0609020204030204" pitchFamily="49" charset="0"/>
              </a:rPr>
              <a:t>v[4]</a:t>
            </a:r>
            <a:r>
              <a:rPr lang="en-US" altLang="en-US" sz="2500" dirty="0" smtClean="0">
                <a:solidFill>
                  <a:srgbClr val="000000"/>
                </a:solidFill>
                <a:latin typeface="Cambria" panose="02040503050406030204" pitchFamily="18" charset="0"/>
              </a:rPr>
              <a:t>, the statement</a:t>
            </a:r>
          </a:p>
          <a:p>
            <a:pPr lvl="2" eaLnBrk="1" hangingPunct="1">
              <a:lnSpc>
                <a:spcPct val="90000"/>
              </a:lnSpc>
            </a:pP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4</a:t>
            </a:r>
            <a:r>
              <a:rPr lang="en-US" altLang="en-US" sz="1900"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would set </a:t>
            </a:r>
            <a:r>
              <a:rPr lang="en-US" altLang="en-US" sz="2500" dirty="0" err="1" smtClean="0">
                <a:solidFill>
                  <a:srgbClr val="000000"/>
                </a:solidFill>
                <a:latin typeface="Consolas" panose="020B0609020204030204" pitchFamily="49" charset="0"/>
              </a:rPr>
              <a:t>vPtr</a:t>
            </a:r>
            <a:r>
              <a:rPr lang="en-US" altLang="en-US" sz="2500" dirty="0" smtClean="0">
                <a:solidFill>
                  <a:srgbClr val="000000"/>
                </a:solidFill>
                <a:latin typeface="Cambria" panose="02040503050406030204" pitchFamily="18" charset="0"/>
              </a:rPr>
              <a:t> back to </a:t>
            </a:r>
            <a:r>
              <a:rPr lang="en-US" altLang="en-US" sz="2500" dirty="0" smtClean="0">
                <a:solidFill>
                  <a:srgbClr val="000000"/>
                </a:solidFill>
                <a:latin typeface="Consolas" panose="020B0609020204030204" pitchFamily="49" charset="0"/>
              </a:rPr>
              <a:t>3000</a:t>
            </a:r>
            <a:r>
              <a:rPr lang="en-US" altLang="en-US" sz="2500" dirty="0" smtClean="0">
                <a:solidFill>
                  <a:srgbClr val="000000"/>
                </a:solidFill>
                <a:latin typeface="Cambria" panose="02040503050406030204" pitchFamily="18" charset="0"/>
              </a:rPr>
              <a:t>—the beginning of the array. </a:t>
            </a:r>
          </a:p>
          <a:p>
            <a:pPr eaLnBrk="1" hangingPunct="1">
              <a:lnSpc>
                <a:spcPct val="90000"/>
              </a:lnSpc>
            </a:pPr>
            <a:r>
              <a:rPr lang="en-US" altLang="en-US" sz="2500" dirty="0" smtClean="0">
                <a:solidFill>
                  <a:srgbClr val="000000"/>
                </a:solidFill>
                <a:latin typeface="Cambria" panose="02040503050406030204" pitchFamily="18" charset="0"/>
              </a:rPr>
              <a:t>If a pointer is being incremented or decremented by one, the increment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and decrement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operators can be used. </a:t>
            </a:r>
          </a:p>
          <a:p>
            <a:pPr eaLnBrk="1" hangingPunct="1">
              <a:lnSpc>
                <a:spcPct val="90000"/>
              </a:lnSpc>
            </a:pPr>
            <a:r>
              <a:rPr lang="en-US" altLang="en-US" sz="2500" dirty="0" smtClean="0">
                <a:solidFill>
                  <a:srgbClr val="000000"/>
                </a:solidFill>
                <a:latin typeface="Cambria" panose="02040503050406030204" pitchFamily="18" charset="0"/>
              </a:rPr>
              <a:t>Either of the statements</a:t>
            </a:r>
          </a:p>
          <a:p>
            <a:pPr lvl="2" eaLnBrk="1" hangingPunct="1">
              <a:lnSpc>
                <a:spcPct val="90000"/>
              </a:lnSpc>
            </a:pPr>
            <a:r>
              <a:rPr lang="en-US" altLang="en-US" sz="1900" dirty="0" smtClean="0">
                <a:solidFill>
                  <a:srgbClr val="000000"/>
                </a:solidFill>
                <a:latin typeface="Consolas" panose="020B0609020204030204" pitchFamily="49" charset="0"/>
              </a:rPr>
              <a:t>++</a:t>
            </a: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a:t>
            </a:r>
            <a:br>
              <a:rPr lang="en-US" altLang="en-US" sz="1900" dirty="0" smtClean="0">
                <a:solidFill>
                  <a:srgbClr val="000000"/>
                </a:solidFill>
                <a:latin typeface="Consolas" panose="020B0609020204030204" pitchFamily="49" charset="0"/>
              </a:rPr>
            </a:b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increments the pointer to point to the </a:t>
            </a:r>
            <a:r>
              <a:rPr lang="en-US" altLang="en-US" sz="2500" i="1" dirty="0" smtClean="0">
                <a:solidFill>
                  <a:srgbClr val="000000"/>
                </a:solidFill>
                <a:latin typeface="Cambria" panose="02040503050406030204" pitchFamily="18" charset="0"/>
              </a:rPr>
              <a:t>next</a:t>
            </a:r>
            <a:r>
              <a:rPr lang="en-US" altLang="en-US" sz="2500" dirty="0" smtClean="0">
                <a:solidFill>
                  <a:srgbClr val="000000"/>
                </a:solidFill>
                <a:latin typeface="Cambria" panose="02040503050406030204" pitchFamily="18" charset="0"/>
              </a:rPr>
              <a:t> location in the array. </a:t>
            </a:r>
          </a:p>
        </p:txBody>
      </p:sp>
      <p:sp>
        <p:nvSpPr>
          <p:cNvPr id="1198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4714335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9811"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Either of the statements</a:t>
            </a:r>
          </a:p>
          <a:p>
            <a:pPr lvl="2" eaLnBrk="1" hangingPunct="1"/>
            <a:r>
              <a:rPr lang="en-US" altLang="en-US" dirty="0" smtClean="0">
                <a:solidFill>
                  <a:srgbClr val="000000"/>
                </a:solidFill>
                <a:latin typeface="Consolas" panose="020B0609020204030204" pitchFamily="49" charset="0"/>
              </a:rPr>
              <a:t>--</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onsolas" panose="020B0609020204030204" pitchFamily="49" charset="0"/>
              </a:rPr>
              <a:t>;</a:t>
            </a:r>
            <a:br>
              <a:rPr lang="en-US" altLang="en-US" dirty="0" smtClean="0">
                <a:solidFill>
                  <a:srgbClr val="000000"/>
                </a:solidFill>
                <a:latin typeface="Consolas" panose="020B0609020204030204" pitchFamily="49" charset="0"/>
              </a:rPr>
            </a:b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decrements the pointer to point to the </a:t>
            </a:r>
            <a:r>
              <a:rPr lang="en-US" altLang="en-US" i="1" dirty="0" smtClean="0">
                <a:solidFill>
                  <a:srgbClr val="000000"/>
                </a:solidFill>
                <a:latin typeface="Cambria" panose="02040503050406030204" pitchFamily="18" charset="0"/>
              </a:rPr>
              <a:t>previous</a:t>
            </a:r>
            <a:r>
              <a:rPr lang="en-US" altLang="en-US" dirty="0" smtClean="0">
                <a:solidFill>
                  <a:srgbClr val="000000"/>
                </a:solidFill>
                <a:latin typeface="Cambria" panose="02040503050406030204" pitchFamily="18" charset="0"/>
              </a:rPr>
              <a:t> element of the array.</a:t>
            </a:r>
          </a:p>
          <a:p>
            <a:pPr eaLnBrk="1" hangingPunct="1"/>
            <a:r>
              <a:rPr lang="en-US" altLang="en-US" dirty="0" smtClean="0">
                <a:solidFill>
                  <a:srgbClr val="000000"/>
                </a:solidFill>
                <a:latin typeface="Cambria" panose="02040503050406030204" pitchFamily="18" charset="0"/>
              </a:rPr>
              <a:t>Pointer variables may be subtracted from one another. </a:t>
            </a:r>
          </a:p>
        </p:txBody>
      </p:sp>
      <p:sp>
        <p:nvSpPr>
          <p:cNvPr id="1208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858682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16387" name="Text Placeholder 2"/>
          <p:cNvSpPr>
            <a:spLocks noGrp="1"/>
          </p:cNvSpPr>
          <p:nvPr>
            <p:ph type="body" idx="1"/>
          </p:nvPr>
        </p:nvSpPr>
        <p:spPr/>
        <p:txBody>
          <a:bodyPr/>
          <a:lstStyle/>
          <a:p>
            <a:pPr marL="109537" indent="0" eaLnBrk="1" hangingPunct="1">
              <a:lnSpc>
                <a:spcPct val="80000"/>
              </a:lnSpc>
              <a:buFont typeface="Wingdings 3" panose="05040102010807070707" pitchFamily="18" charset="2"/>
              <a:buNone/>
              <a:defRPr/>
            </a:pPr>
            <a:r>
              <a:rPr lang="en-US" sz="2500" b="1" i="1" dirty="0" smtClean="0">
                <a:solidFill>
                  <a:srgbClr val="000000"/>
                </a:solidFill>
                <a:latin typeface="Cambria" panose="02040503050406030204" pitchFamily="18" charset="0"/>
              </a:rPr>
              <a:t>Declaring Pointers</a:t>
            </a:r>
          </a:p>
          <a:p>
            <a:pPr eaLnBrk="1" hangingPunct="1">
              <a:lnSpc>
                <a:spcPct val="80000"/>
              </a:lnSpc>
              <a:defRPr/>
            </a:pPr>
            <a:r>
              <a:rPr lang="en-US" sz="2500" dirty="0" smtClean="0">
                <a:solidFill>
                  <a:srgbClr val="000000"/>
                </a:solidFill>
                <a:latin typeface="Cambria" panose="02040503050406030204" pitchFamily="18" charset="0"/>
              </a:rPr>
              <a:t>Pointers, like all variables, must be defined before they can be used. </a:t>
            </a:r>
          </a:p>
          <a:p>
            <a:pPr eaLnBrk="1" hangingPunct="1">
              <a:lnSpc>
                <a:spcPct val="80000"/>
              </a:lnSpc>
              <a:defRPr/>
            </a:pPr>
            <a:r>
              <a:rPr lang="en-US" sz="2500" dirty="0" smtClean="0">
                <a:solidFill>
                  <a:srgbClr val="000000"/>
                </a:solidFill>
                <a:latin typeface="Cambria" panose="02040503050406030204" pitchFamily="18" charset="0"/>
              </a:rPr>
              <a:t>The definition</a:t>
            </a:r>
          </a:p>
          <a:p>
            <a:pPr lvl="2" eaLnBrk="1" hangingPunct="1">
              <a:lnSpc>
                <a:spcPct val="80000"/>
              </a:lnSpc>
              <a:defRPr/>
            </a:pPr>
            <a:r>
              <a:rPr lang="en-US" sz="1900" b="1" dirty="0" err="1" smtClean="0">
                <a:solidFill>
                  <a:srgbClr val="0000FF"/>
                </a:solidFill>
                <a:latin typeface="Consolas" panose="020B0609020204030204" pitchFamily="49" charset="0"/>
              </a:rPr>
              <a:t>int</a:t>
            </a:r>
            <a:r>
              <a:rPr lang="en-US" sz="1900" b="1" dirty="0" smtClean="0">
                <a:solidFill>
                  <a:srgbClr val="000000"/>
                </a:solidFill>
                <a:latin typeface="Consolas" panose="020B0609020204030204" pitchFamily="49" charset="0"/>
              </a:rPr>
              <a:t> *</a:t>
            </a:r>
            <a:r>
              <a:rPr lang="en-US" sz="1900" b="1" dirty="0" err="1" smtClean="0">
                <a:solidFill>
                  <a:srgbClr val="000000"/>
                </a:solidFill>
                <a:latin typeface="Consolas" panose="020B0609020204030204" pitchFamily="49" charset="0"/>
              </a:rPr>
              <a:t>countPtr</a:t>
            </a:r>
            <a:r>
              <a:rPr lang="en-US" sz="1900" b="1" dirty="0" smtClean="0">
                <a:solidFill>
                  <a:srgbClr val="000000"/>
                </a:solidFill>
                <a:latin typeface="Consolas" panose="020B0609020204030204" pitchFamily="49" charset="0"/>
              </a:rPr>
              <a:t>, count; </a:t>
            </a:r>
          </a:p>
          <a:p>
            <a:pPr eaLnBrk="1" hangingPunct="1">
              <a:lnSpc>
                <a:spcPct val="80000"/>
              </a:lnSpc>
              <a:buFont typeface="Wingdings 3" panose="05040102010807070707" pitchFamily="18" charset="2"/>
              <a:buNone/>
              <a:defRPr/>
            </a:pPr>
            <a:r>
              <a:rPr lang="en-US" sz="2500" dirty="0" smtClean="0">
                <a:solidFill>
                  <a:srgbClr val="000000"/>
                </a:solidFill>
                <a:latin typeface="Cambria" panose="02040503050406030204" pitchFamily="18" charset="0"/>
              </a:rPr>
              <a:t>	specifies that variable </a:t>
            </a:r>
            <a:r>
              <a:rPr lang="en-US" sz="2500" dirty="0" err="1" smtClean="0">
                <a:solidFill>
                  <a:srgbClr val="000000"/>
                </a:solidFill>
                <a:latin typeface="Consolas" panose="020B0609020204030204" pitchFamily="49" charset="0"/>
              </a:rPr>
              <a:t>countPtr</a:t>
            </a:r>
            <a:r>
              <a:rPr lang="en-US" sz="2500" dirty="0" smtClean="0">
                <a:solidFill>
                  <a:srgbClr val="000000"/>
                </a:solidFill>
                <a:latin typeface="Cambria" panose="02040503050406030204" pitchFamily="18" charset="0"/>
              </a:rPr>
              <a:t> is of type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a:t>
            </a:r>
            <a:r>
              <a:rPr lang="en-US" sz="2500" dirty="0" smtClean="0">
                <a:solidFill>
                  <a:srgbClr val="000000"/>
                </a:solidFill>
                <a:latin typeface="Cambria" panose="02040503050406030204" pitchFamily="18" charset="0"/>
              </a:rPr>
              <a:t> (i.e., a pointer to an integer) and is read (right to left), “</a:t>
            </a:r>
            <a:r>
              <a:rPr lang="en-US" sz="2500" dirty="0" err="1" smtClean="0">
                <a:solidFill>
                  <a:srgbClr val="000000"/>
                </a:solidFill>
                <a:latin typeface="Consolas" panose="020B0609020204030204" pitchFamily="49" charset="0"/>
              </a:rPr>
              <a:t>countPtr</a:t>
            </a:r>
            <a:r>
              <a:rPr lang="en-US" sz="2500" dirty="0" smtClean="0">
                <a:solidFill>
                  <a:srgbClr val="000000"/>
                </a:solidFill>
                <a:latin typeface="Cambria" panose="02040503050406030204" pitchFamily="18" charset="0"/>
              </a:rPr>
              <a:t> is a pointer to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or “</a:t>
            </a:r>
            <a:r>
              <a:rPr lang="en-US" sz="2500" dirty="0" err="1" smtClean="0">
                <a:solidFill>
                  <a:srgbClr val="000000"/>
                </a:solidFill>
                <a:latin typeface="Consolas" panose="020B0609020204030204" pitchFamily="49" charset="0"/>
              </a:rPr>
              <a:t>countPtr</a:t>
            </a:r>
            <a:r>
              <a:rPr lang="en-US" sz="2500" dirty="0" smtClean="0">
                <a:solidFill>
                  <a:srgbClr val="000000"/>
                </a:solidFill>
                <a:latin typeface="Cambria" panose="02040503050406030204" pitchFamily="18" charset="0"/>
              </a:rPr>
              <a:t> points to an object of type </a:t>
            </a:r>
            <a:r>
              <a:rPr lang="en-US" sz="2500" dirty="0"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p>
          <a:p>
            <a:pPr eaLnBrk="1" hangingPunct="1">
              <a:lnSpc>
                <a:spcPct val="80000"/>
              </a:lnSpc>
              <a:defRPr/>
            </a:pPr>
            <a:r>
              <a:rPr lang="en-US" sz="2500" dirty="0" smtClean="0">
                <a:solidFill>
                  <a:srgbClr val="000000"/>
                </a:solidFill>
                <a:latin typeface="Cambria" panose="02040503050406030204" pitchFamily="18" charset="0"/>
              </a:rPr>
              <a:t>Also, the variable </a:t>
            </a:r>
            <a:r>
              <a:rPr lang="en-US" sz="2500" dirty="0" smtClean="0">
                <a:solidFill>
                  <a:srgbClr val="000000"/>
                </a:solidFill>
                <a:latin typeface="Consolas" panose="020B0609020204030204" pitchFamily="49" charset="0"/>
              </a:rPr>
              <a:t>count</a:t>
            </a:r>
            <a:r>
              <a:rPr lang="en-US" sz="2500" dirty="0" smtClean="0">
                <a:solidFill>
                  <a:srgbClr val="000000"/>
                </a:solidFill>
                <a:latin typeface="Cambria" panose="02040503050406030204" pitchFamily="18" charset="0"/>
              </a:rPr>
              <a:t> is defined to be an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r>
              <a:rPr lang="en-US" sz="2500" i="1" dirty="0" smtClean="0">
                <a:solidFill>
                  <a:srgbClr val="000000"/>
                </a:solidFill>
                <a:latin typeface="Cambria" panose="02040503050406030204" pitchFamily="18" charset="0"/>
              </a:rPr>
              <a:t>not</a:t>
            </a:r>
            <a:r>
              <a:rPr lang="en-US" sz="2500" dirty="0" smtClean="0">
                <a:solidFill>
                  <a:srgbClr val="000000"/>
                </a:solidFill>
                <a:latin typeface="Cambria" panose="02040503050406030204" pitchFamily="18" charset="0"/>
              </a:rPr>
              <a:t> a pointer to an </a:t>
            </a:r>
            <a:r>
              <a:rPr lang="en-US" sz="2500" dirty="0"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p>
        </p:txBody>
      </p:sp>
      <p:sp>
        <p:nvSpPr>
          <p:cNvPr id="163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5439081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0835"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For example, if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contains the location </a:t>
            </a:r>
            <a:r>
              <a:rPr lang="en-US" altLang="en-US" dirty="0" smtClean="0">
                <a:solidFill>
                  <a:srgbClr val="000000"/>
                </a:solidFill>
                <a:latin typeface="Consolas" panose="020B0609020204030204" pitchFamily="49" charset="0"/>
              </a:rPr>
              <a:t>3000</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v2Ptr</a:t>
            </a:r>
            <a:r>
              <a:rPr lang="en-US" altLang="en-US" dirty="0" smtClean="0">
                <a:solidFill>
                  <a:srgbClr val="000000"/>
                </a:solidFill>
                <a:latin typeface="Cambria" panose="02040503050406030204" pitchFamily="18" charset="0"/>
              </a:rPr>
              <a:t> contains the address </a:t>
            </a:r>
            <a:r>
              <a:rPr lang="en-US" altLang="en-US" dirty="0" smtClean="0">
                <a:solidFill>
                  <a:srgbClr val="000000"/>
                </a:solidFill>
                <a:latin typeface="Consolas" panose="020B0609020204030204" pitchFamily="49" charset="0"/>
              </a:rPr>
              <a:t>3008</a:t>
            </a:r>
            <a:r>
              <a:rPr lang="en-US" altLang="en-US" dirty="0" smtClean="0">
                <a:solidFill>
                  <a:srgbClr val="000000"/>
                </a:solidFill>
                <a:latin typeface="Cambria" panose="02040503050406030204" pitchFamily="18" charset="0"/>
              </a:rPr>
              <a:t>, the statement</a:t>
            </a:r>
          </a:p>
          <a:p>
            <a:pPr lvl="2" eaLnBrk="1" hangingPunct="1"/>
            <a:r>
              <a:rPr lang="en-US" altLang="en-US" dirty="0" smtClean="0">
                <a:solidFill>
                  <a:srgbClr val="000000"/>
                </a:solidFill>
                <a:latin typeface="Consolas" panose="020B0609020204030204" pitchFamily="49" charset="0"/>
              </a:rPr>
              <a:t>x = v2Ptr -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would assign to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the </a:t>
            </a:r>
            <a:r>
              <a:rPr lang="en-US" altLang="en-US" i="1" dirty="0" smtClean="0">
                <a:solidFill>
                  <a:srgbClr val="000000"/>
                </a:solidFill>
                <a:latin typeface="Cambria" panose="02040503050406030204" pitchFamily="18" charset="0"/>
              </a:rPr>
              <a:t>number of array elements </a:t>
            </a:r>
            <a:r>
              <a:rPr lang="en-US" altLang="en-US" dirty="0" smtClean="0">
                <a:solidFill>
                  <a:srgbClr val="000000"/>
                </a:solidFill>
                <a:latin typeface="Cambria" panose="02040503050406030204" pitchFamily="18" charset="0"/>
              </a:rPr>
              <a:t>from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to </a:t>
            </a:r>
            <a:r>
              <a:rPr lang="en-US" altLang="en-US" dirty="0" smtClean="0">
                <a:solidFill>
                  <a:srgbClr val="000000"/>
                </a:solidFill>
                <a:latin typeface="Consolas" panose="020B0609020204030204" pitchFamily="49" charset="0"/>
              </a:rPr>
              <a:t>v2Ptr</a:t>
            </a:r>
            <a:r>
              <a:rPr lang="en-US" altLang="en-US" dirty="0" smtClean="0">
                <a:solidFill>
                  <a:srgbClr val="000000"/>
                </a:solidFill>
                <a:latin typeface="Cambria" panose="02040503050406030204" pitchFamily="18" charset="0"/>
              </a:rPr>
              <a:t>, in this case </a:t>
            </a:r>
            <a:r>
              <a:rPr lang="en-US" altLang="en-US" dirty="0" smtClean="0">
                <a:solidFill>
                  <a:srgbClr val="000000"/>
                </a:solidFill>
                <a:latin typeface="Consolas" panose="020B0609020204030204" pitchFamily="49" charset="0"/>
              </a:rPr>
              <a:t>2</a:t>
            </a:r>
            <a:r>
              <a:rPr lang="en-US" altLang="en-US" dirty="0" smtClean="0">
                <a:solidFill>
                  <a:srgbClr val="000000"/>
                </a:solidFill>
                <a:latin typeface="Cambria" panose="02040503050406030204" pitchFamily="18" charset="0"/>
              </a:rPr>
              <a:t> (not 8). </a:t>
            </a:r>
          </a:p>
          <a:p>
            <a:pPr eaLnBrk="1" hangingPunct="1"/>
            <a:r>
              <a:rPr lang="en-US" altLang="en-US" dirty="0" smtClean="0">
                <a:solidFill>
                  <a:srgbClr val="000000"/>
                </a:solidFill>
                <a:latin typeface="Cambria" panose="02040503050406030204" pitchFamily="18" charset="0"/>
              </a:rPr>
              <a:t>Pointer arithmetic is undefined unless performed on an array. </a:t>
            </a:r>
          </a:p>
          <a:p>
            <a:pPr eaLnBrk="1" hangingPunct="1"/>
            <a:r>
              <a:rPr lang="en-US" altLang="en-US" dirty="0" smtClean="0">
                <a:solidFill>
                  <a:srgbClr val="000000"/>
                </a:solidFill>
                <a:latin typeface="Cambria" panose="02040503050406030204" pitchFamily="18" charset="0"/>
              </a:rPr>
              <a:t>We cannot assume that two variables of the same type are stored contiguously in memory unless they’re adjacent elements of an array.</a:t>
            </a:r>
          </a:p>
        </p:txBody>
      </p:sp>
      <p:sp>
        <p:nvSpPr>
          <p:cNvPr id="1218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7022536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8395547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153922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4931"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A pointer can be assigned to another pointer if both have the same type. </a:t>
            </a:r>
          </a:p>
          <a:p>
            <a:pPr eaLnBrk="1" hangingPunct="1"/>
            <a:r>
              <a:rPr lang="en-US" altLang="en-US" dirty="0" smtClean="0">
                <a:solidFill>
                  <a:srgbClr val="000000"/>
                </a:solidFill>
                <a:latin typeface="Cambria" panose="02040503050406030204" pitchFamily="18" charset="0"/>
              </a:rPr>
              <a:t>The exception to this rule is the </a:t>
            </a:r>
            <a:r>
              <a:rPr lang="en-US" altLang="en-US" dirty="0" smtClean="0">
                <a:solidFill>
                  <a:srgbClr val="0000FF"/>
                </a:solidFill>
                <a:latin typeface="Cambria" panose="02040503050406030204" pitchFamily="18" charset="0"/>
              </a:rPr>
              <a:t>pointer to void</a:t>
            </a:r>
            <a:r>
              <a:rPr lang="en-US" altLang="en-US" dirty="0" smtClean="0">
                <a:solidFill>
                  <a:srgbClr val="000000"/>
                </a:solidFill>
                <a:latin typeface="Cambria" panose="02040503050406030204" pitchFamily="18" charset="0"/>
              </a:rPr>
              <a:t> (i.e., </a:t>
            </a:r>
            <a:r>
              <a:rPr lang="en-US" altLang="en-US" dirty="0" smtClean="0">
                <a:solidFill>
                  <a:srgbClr val="0000FF"/>
                </a:solidFill>
                <a:latin typeface="Consolas" panose="020B0609020204030204" pitchFamily="49" charset="0"/>
              </a:rPr>
              <a:t>void</a:t>
            </a:r>
            <a:r>
              <a:rPr lang="en-US" altLang="en-US" dirty="0" smtClean="0">
                <a:solidFill>
                  <a:srgbClr val="000000"/>
                </a:solidFill>
                <a:latin typeface="Cambria" panose="02040503050406030204" pitchFamily="18" charset="0"/>
              </a:rPr>
              <a:t> </a:t>
            </a:r>
            <a:r>
              <a:rPr lang="en-US" altLang="en-US" dirty="0" smtClean="0">
                <a:solidFill>
                  <a:srgbClr val="0000FF"/>
                </a:solidFill>
                <a:latin typeface="Consolas" panose="020B0609020204030204" pitchFamily="49" charset="0"/>
              </a:rPr>
              <a:t>*</a:t>
            </a:r>
            <a:r>
              <a:rPr lang="en-US" altLang="en-US" dirty="0" smtClean="0">
                <a:solidFill>
                  <a:srgbClr val="000000"/>
                </a:solidFill>
                <a:latin typeface="Cambria" panose="02040503050406030204" pitchFamily="18" charset="0"/>
              </a:rPr>
              <a:t>), which is a generic pointer that can represent </a:t>
            </a:r>
            <a:r>
              <a:rPr lang="en-US" altLang="en-US" i="1" dirty="0" smtClean="0">
                <a:solidFill>
                  <a:srgbClr val="000000"/>
                </a:solidFill>
                <a:latin typeface="Cambria" panose="02040503050406030204" pitchFamily="18" charset="0"/>
              </a:rPr>
              <a:t>any</a:t>
            </a:r>
            <a:r>
              <a:rPr lang="en-US" altLang="en-US" dirty="0" smtClean="0">
                <a:solidFill>
                  <a:srgbClr val="000000"/>
                </a:solidFill>
                <a:latin typeface="Cambria" panose="02040503050406030204" pitchFamily="18" charset="0"/>
              </a:rPr>
              <a:t> pointer type. </a:t>
            </a:r>
          </a:p>
          <a:p>
            <a:pPr eaLnBrk="1" hangingPunct="1"/>
            <a:r>
              <a:rPr lang="en-US" altLang="en-US" dirty="0" smtClean="0">
                <a:solidFill>
                  <a:srgbClr val="000000"/>
                </a:solidFill>
                <a:latin typeface="Cambria" panose="02040503050406030204" pitchFamily="18" charset="0"/>
              </a:rPr>
              <a:t>All pointer types can be assigned 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and 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can be assigned a pointer of any type. </a:t>
            </a:r>
          </a:p>
          <a:p>
            <a:pPr eaLnBrk="1" hangingPunct="1"/>
            <a:r>
              <a:rPr lang="en-US" altLang="en-US" dirty="0" smtClean="0">
                <a:solidFill>
                  <a:srgbClr val="000000"/>
                </a:solidFill>
                <a:latin typeface="Cambria" panose="02040503050406030204" pitchFamily="18" charset="0"/>
              </a:rPr>
              <a:t>In both cases, a cast operation is not required. </a:t>
            </a:r>
          </a:p>
          <a:p>
            <a:pPr eaLnBrk="1" hangingPunct="1"/>
            <a:r>
              <a:rPr lang="en-US" altLang="en-US" dirty="0" smtClean="0">
                <a:solidFill>
                  <a:srgbClr val="000000"/>
                </a:solidFill>
                <a:latin typeface="Cambria" panose="02040503050406030204" pitchFamily="18" charset="0"/>
              </a:rPr>
              <a:t>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a:t>
            </a:r>
            <a:r>
              <a:rPr lang="en-US" altLang="en-US" i="1" dirty="0" smtClean="0">
                <a:solidFill>
                  <a:srgbClr val="000000"/>
                </a:solidFill>
                <a:latin typeface="Cambria" panose="02040503050406030204" pitchFamily="18" charset="0"/>
              </a:rPr>
              <a:t>cannot</a:t>
            </a:r>
            <a:r>
              <a:rPr lang="en-US" altLang="en-US" dirty="0" smtClean="0">
                <a:solidFill>
                  <a:srgbClr val="000000"/>
                </a:solidFill>
                <a:latin typeface="Cambria" panose="02040503050406030204" pitchFamily="18" charset="0"/>
              </a:rPr>
              <a:t> be dereferenced. </a:t>
            </a:r>
          </a:p>
        </p:txBody>
      </p:sp>
      <p:sp>
        <p:nvSpPr>
          <p:cNvPr id="1259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5151439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5955"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Consider this: The compiler knows that a pointer to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refers to 4 bytes of memory on a machine with 4-byte integers, but 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simply contains a memory location for an </a:t>
            </a:r>
            <a:r>
              <a:rPr lang="en-US" altLang="en-US" i="1" dirty="0" smtClean="0">
                <a:solidFill>
                  <a:srgbClr val="000000"/>
                </a:solidFill>
                <a:latin typeface="Cambria" panose="02040503050406030204" pitchFamily="18" charset="0"/>
              </a:rPr>
              <a:t>unknown</a:t>
            </a:r>
            <a:r>
              <a:rPr lang="en-US" altLang="en-US" dirty="0" smtClean="0">
                <a:solidFill>
                  <a:srgbClr val="000000"/>
                </a:solidFill>
                <a:latin typeface="Cambria" panose="02040503050406030204" pitchFamily="18" charset="0"/>
              </a:rPr>
              <a:t> data type—the precise number of bytes to which the pointer refers is not known by the compiler. </a:t>
            </a:r>
          </a:p>
          <a:p>
            <a:pPr eaLnBrk="1" hangingPunct="1"/>
            <a:r>
              <a:rPr lang="en-US" altLang="en-US" dirty="0" smtClean="0">
                <a:solidFill>
                  <a:srgbClr val="000000"/>
                </a:solidFill>
                <a:latin typeface="Cambria" panose="02040503050406030204" pitchFamily="18" charset="0"/>
              </a:rPr>
              <a:t>The compiler </a:t>
            </a:r>
            <a:r>
              <a:rPr lang="en-US" altLang="en-US" i="1" dirty="0" smtClean="0">
                <a:solidFill>
                  <a:srgbClr val="000000"/>
                </a:solidFill>
                <a:latin typeface="Cambria" panose="02040503050406030204" pitchFamily="18" charset="0"/>
              </a:rPr>
              <a:t>must</a:t>
            </a:r>
            <a:r>
              <a:rPr lang="en-US" altLang="en-US" dirty="0" smtClean="0">
                <a:solidFill>
                  <a:srgbClr val="000000"/>
                </a:solidFill>
                <a:latin typeface="Cambria" panose="02040503050406030204" pitchFamily="18" charset="0"/>
              </a:rPr>
              <a:t> know the data type to determine the number of bytes to be dereferenced for a particular pointer.</a:t>
            </a:r>
          </a:p>
        </p:txBody>
      </p:sp>
      <p:sp>
        <p:nvSpPr>
          <p:cNvPr id="1269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5167256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0740176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0448816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6977290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9027"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Pointers can be compared using equality and relational operators, but such comparisons are meaningless unless the pointers point to elements of the </a:t>
            </a:r>
            <a:r>
              <a:rPr lang="en-US" altLang="en-US" i="1" dirty="0" smtClean="0">
                <a:solidFill>
                  <a:srgbClr val="000000"/>
                </a:solidFill>
                <a:latin typeface="Cambria" panose="02040503050406030204" pitchFamily="18" charset="0"/>
              </a:rPr>
              <a:t>same</a:t>
            </a:r>
            <a:r>
              <a:rPr lang="en-US" altLang="en-US" dirty="0" smtClean="0">
                <a:solidFill>
                  <a:srgbClr val="000000"/>
                </a:solidFill>
                <a:latin typeface="Cambria" panose="02040503050406030204" pitchFamily="18" charset="0"/>
              </a:rPr>
              <a:t> array. </a:t>
            </a:r>
          </a:p>
          <a:p>
            <a:pPr eaLnBrk="1" hangingPunct="1">
              <a:lnSpc>
                <a:spcPct val="90000"/>
              </a:lnSpc>
            </a:pPr>
            <a:r>
              <a:rPr lang="en-US" altLang="en-US" dirty="0" smtClean="0">
                <a:solidFill>
                  <a:srgbClr val="000000"/>
                </a:solidFill>
                <a:latin typeface="Cambria" panose="02040503050406030204" pitchFamily="18" charset="0"/>
              </a:rPr>
              <a:t>Pointer comparisons compare the addresses stored in the pointers. </a:t>
            </a:r>
          </a:p>
          <a:p>
            <a:pPr eaLnBrk="1" hangingPunct="1">
              <a:lnSpc>
                <a:spcPct val="90000"/>
              </a:lnSpc>
            </a:pPr>
            <a:r>
              <a:rPr lang="en-US" altLang="en-US" dirty="0" smtClean="0">
                <a:solidFill>
                  <a:srgbClr val="000000"/>
                </a:solidFill>
                <a:latin typeface="Cambria" panose="02040503050406030204" pitchFamily="18" charset="0"/>
              </a:rPr>
              <a:t>A comparison of two pointers pointing to elements in the same array could show, for example, that one pointer points to a higher-numbered element of the array than the other pointer does. </a:t>
            </a:r>
          </a:p>
          <a:p>
            <a:pPr eaLnBrk="1" hangingPunct="1">
              <a:lnSpc>
                <a:spcPct val="90000"/>
              </a:lnSpc>
            </a:pPr>
            <a:r>
              <a:rPr lang="en-US" altLang="en-US" dirty="0" smtClean="0">
                <a:solidFill>
                  <a:srgbClr val="000000"/>
                </a:solidFill>
                <a:latin typeface="Cambria" panose="02040503050406030204" pitchFamily="18" charset="0"/>
              </a:rPr>
              <a:t>A common use of pointer comparison is determining whether a pointer is </a:t>
            </a:r>
            <a:r>
              <a:rPr lang="en-US" altLang="en-US" dirty="0" smtClean="0">
                <a:solidFill>
                  <a:srgbClr val="000000"/>
                </a:solidFill>
                <a:latin typeface="Consolas" panose="020B0609020204030204" pitchFamily="49" charset="0"/>
              </a:rPr>
              <a:t>NULL</a:t>
            </a:r>
            <a:r>
              <a:rPr lang="en-US" altLang="en-US" dirty="0" smtClean="0">
                <a:solidFill>
                  <a:srgbClr val="000000"/>
                </a:solidFill>
                <a:latin typeface="Cambria" panose="02040503050406030204" pitchFamily="18" charset="0"/>
              </a:rPr>
              <a:t>. </a:t>
            </a:r>
          </a:p>
        </p:txBody>
      </p:sp>
      <p:sp>
        <p:nvSpPr>
          <p:cNvPr id="1300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9465588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a:t>
            </a:r>
          </a:p>
        </p:txBody>
      </p:sp>
      <p:sp>
        <p:nvSpPr>
          <p:cNvPr id="130051"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Arrays and pointers are intimately related in C and often may be used interchangeably. </a:t>
            </a:r>
          </a:p>
          <a:p>
            <a:pPr eaLnBrk="1" hangingPunct="1"/>
            <a:r>
              <a:rPr lang="en-US" altLang="en-US" sz="2500" dirty="0" smtClean="0">
                <a:solidFill>
                  <a:srgbClr val="000000"/>
                </a:solidFill>
                <a:latin typeface="Cambria" panose="02040503050406030204" pitchFamily="18" charset="0"/>
              </a:rPr>
              <a:t>An </a:t>
            </a:r>
            <a:r>
              <a:rPr lang="en-US" altLang="en-US" sz="2500" i="1" dirty="0" smtClean="0">
                <a:solidFill>
                  <a:srgbClr val="000000"/>
                </a:solidFill>
                <a:latin typeface="Cambria" panose="02040503050406030204" pitchFamily="18" charset="0"/>
              </a:rPr>
              <a:t>array name </a:t>
            </a:r>
            <a:r>
              <a:rPr lang="en-US" altLang="en-US" sz="2500" dirty="0" smtClean="0">
                <a:solidFill>
                  <a:srgbClr val="000000"/>
                </a:solidFill>
                <a:latin typeface="Cambria" panose="02040503050406030204" pitchFamily="18" charset="0"/>
              </a:rPr>
              <a:t>can be thought of as a constant pointer. </a:t>
            </a:r>
          </a:p>
          <a:p>
            <a:pPr eaLnBrk="1" hangingPunct="1"/>
            <a:r>
              <a:rPr lang="en-US" altLang="en-US" sz="2500" dirty="0" smtClean="0">
                <a:solidFill>
                  <a:srgbClr val="000000"/>
                </a:solidFill>
                <a:latin typeface="Cambria" panose="02040503050406030204" pitchFamily="18" charset="0"/>
              </a:rPr>
              <a:t>Pointers can be used to do any operation involving array indexing. </a:t>
            </a:r>
          </a:p>
          <a:p>
            <a:pPr eaLnBrk="1" hangingPunct="1"/>
            <a:r>
              <a:rPr lang="en-US" altLang="en-US" sz="2500" dirty="0" smtClean="0">
                <a:solidFill>
                  <a:srgbClr val="000000"/>
                </a:solidFill>
                <a:latin typeface="Cambria" panose="02040503050406030204" pitchFamily="18" charset="0"/>
              </a:rPr>
              <a:t>Assume that integer array </a:t>
            </a:r>
            <a:r>
              <a:rPr lang="en-US" altLang="en-US" sz="2500" dirty="0" smtClean="0">
                <a:solidFill>
                  <a:srgbClr val="000000"/>
                </a:solidFill>
                <a:latin typeface="Consolas" panose="020B0609020204030204" pitchFamily="49" charset="0"/>
              </a:rPr>
              <a:t>b[5]</a:t>
            </a:r>
            <a:r>
              <a:rPr lang="en-US" altLang="en-US" sz="2500" dirty="0" smtClean="0">
                <a:solidFill>
                  <a:srgbClr val="000000"/>
                </a:solidFill>
                <a:latin typeface="Cambria" panose="02040503050406030204" pitchFamily="18" charset="0"/>
              </a:rPr>
              <a:t> and integer pointer variable </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have been defined. </a:t>
            </a:r>
          </a:p>
          <a:p>
            <a:pPr eaLnBrk="1" hangingPunct="1"/>
            <a:r>
              <a:rPr lang="en-US" altLang="en-US" sz="2500" dirty="0" smtClean="0">
                <a:solidFill>
                  <a:srgbClr val="000000"/>
                </a:solidFill>
                <a:latin typeface="Cambria" panose="02040503050406030204" pitchFamily="18" charset="0"/>
              </a:rPr>
              <a:t>Because the array name (without an index) is a pointer to the first element of the array, we can set </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equal to the address of the first element in array </a:t>
            </a:r>
            <a:r>
              <a:rPr lang="en-US" altLang="en-US" sz="2500" dirty="0" smtClean="0">
                <a:solidFill>
                  <a:srgbClr val="000000"/>
                </a:solidFill>
                <a:latin typeface="Consolas" panose="020B0609020204030204" pitchFamily="49" charset="0"/>
              </a:rPr>
              <a:t>b</a:t>
            </a:r>
            <a:r>
              <a:rPr lang="en-US" altLang="en-US" sz="2500" dirty="0" smtClean="0">
                <a:solidFill>
                  <a:srgbClr val="000000"/>
                </a:solidFill>
                <a:latin typeface="Cambria" panose="02040503050406030204" pitchFamily="18" charset="0"/>
              </a:rPr>
              <a:t> with the statement </a:t>
            </a:r>
          </a:p>
          <a:p>
            <a:pPr lvl="2" eaLnBrk="1" hangingPunct="1"/>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b;</a:t>
            </a:r>
          </a:p>
        </p:txBody>
      </p:sp>
      <p:sp>
        <p:nvSpPr>
          <p:cNvPr id="13107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683620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1843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applies </a:t>
            </a:r>
            <a:r>
              <a:rPr lang="en-US" altLang="en-US" sz="2500" i="1" dirty="0" smtClean="0">
                <a:solidFill>
                  <a:srgbClr val="000000"/>
                </a:solidFill>
                <a:latin typeface="Cambria" panose="02040503050406030204" pitchFamily="18" charset="0"/>
              </a:rPr>
              <a:t>only</a:t>
            </a:r>
            <a:r>
              <a:rPr lang="en-US" altLang="en-US" sz="2500" dirty="0" smtClean="0">
                <a:solidFill>
                  <a:srgbClr val="000000"/>
                </a:solidFill>
                <a:latin typeface="Cambria" panose="02040503050406030204" pitchFamily="18" charset="0"/>
              </a:rPr>
              <a:t> to </a:t>
            </a:r>
            <a:r>
              <a:rPr lang="en-US" altLang="en-US" sz="2500" dirty="0" err="1" smtClean="0">
                <a:solidFill>
                  <a:srgbClr val="000000"/>
                </a:solidFill>
                <a:latin typeface="Consolas" panose="020B0609020204030204" pitchFamily="49" charset="0"/>
              </a:rPr>
              <a:t>countPtr</a:t>
            </a:r>
            <a:r>
              <a:rPr lang="en-US" altLang="en-US" sz="2500" dirty="0" smtClean="0">
                <a:solidFill>
                  <a:srgbClr val="000000"/>
                </a:solidFill>
                <a:latin typeface="Cambria" panose="02040503050406030204" pitchFamily="18" charset="0"/>
              </a:rPr>
              <a:t> in the definition. </a:t>
            </a:r>
          </a:p>
          <a:p>
            <a:pPr eaLnBrk="1" hangingPunct="1">
              <a:lnSpc>
                <a:spcPct val="80000"/>
              </a:lnSpc>
            </a:pPr>
            <a:r>
              <a:rPr lang="en-US" altLang="en-US" sz="2500" dirty="0" smtClean="0">
                <a:solidFill>
                  <a:srgbClr val="000000"/>
                </a:solidFill>
                <a:latin typeface="Cambria" panose="02040503050406030204" pitchFamily="18" charset="0"/>
              </a:rPr>
              <a:t>When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is used in this manner in a definition, it indicates that the variable being defined is a pointer. </a:t>
            </a:r>
          </a:p>
          <a:p>
            <a:pPr eaLnBrk="1" hangingPunct="1">
              <a:lnSpc>
                <a:spcPct val="80000"/>
              </a:lnSpc>
            </a:pPr>
            <a:r>
              <a:rPr lang="en-US" altLang="en-US" sz="2500" dirty="0" smtClean="0">
                <a:solidFill>
                  <a:srgbClr val="000000"/>
                </a:solidFill>
                <a:latin typeface="Cambria" panose="02040503050406030204" pitchFamily="18" charset="0"/>
              </a:rPr>
              <a:t>Pointers can be defined to point to objects of any type.</a:t>
            </a:r>
          </a:p>
          <a:p>
            <a:pPr eaLnBrk="1" hangingPunct="1">
              <a:lnSpc>
                <a:spcPct val="80000"/>
              </a:lnSpc>
            </a:pPr>
            <a:r>
              <a:rPr lang="en-US" altLang="en-US" sz="2500" dirty="0" smtClean="0">
                <a:solidFill>
                  <a:srgbClr val="000000"/>
                </a:solidFill>
                <a:latin typeface="Cambria" panose="02040503050406030204" pitchFamily="18" charset="0"/>
              </a:rPr>
              <a:t>To prevent the ambiguity of declaring pointer and non-pointer variables in the same declaration as shown above, you should always declare only one variable per declaration.</a:t>
            </a:r>
          </a:p>
        </p:txBody>
      </p:sp>
      <p:sp>
        <p:nvSpPr>
          <p:cNvPr id="163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7391054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107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This statement is equivalent to taking the address of the array’s first element as follows:</a:t>
            </a:r>
          </a:p>
          <a:p>
            <a:pPr lvl="2" eaLnBrk="1" hangingPunct="1">
              <a:lnSpc>
                <a:spcPct val="80000"/>
              </a:lnSpc>
            </a:pPr>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&amp;b[</a:t>
            </a:r>
            <a:r>
              <a:rPr lang="en-US" altLang="en-US" sz="1900" b="1" dirty="0" smtClean="0">
                <a:solidFill>
                  <a:srgbClr val="128AFF"/>
                </a:solidFill>
                <a:latin typeface="Consolas" panose="020B0609020204030204" pitchFamily="49" charset="0"/>
              </a:rPr>
              <a:t>0</a:t>
            </a:r>
            <a:r>
              <a:rPr lang="en-US" altLang="en-US" sz="1900" b="1" dirty="0" smtClean="0">
                <a:solidFill>
                  <a:srgbClr val="000000"/>
                </a:solidFill>
                <a:latin typeface="Consolas" panose="020B0609020204030204" pitchFamily="49" charset="0"/>
              </a:rPr>
              <a:t>];</a:t>
            </a:r>
          </a:p>
          <a:p>
            <a:pPr eaLnBrk="1" hangingPunct="1">
              <a:lnSpc>
                <a:spcPct val="80000"/>
              </a:lnSpc>
            </a:pPr>
            <a:r>
              <a:rPr lang="en-US" altLang="en-US" sz="2500" dirty="0" smtClean="0">
                <a:solidFill>
                  <a:srgbClr val="000000"/>
                </a:solidFill>
                <a:latin typeface="Cambria" panose="02040503050406030204" pitchFamily="18" charset="0"/>
              </a:rPr>
              <a:t>Array element </a:t>
            </a:r>
            <a:r>
              <a:rPr lang="en-US" altLang="en-US" sz="2500" dirty="0" smtClean="0">
                <a:solidFill>
                  <a:srgbClr val="000000"/>
                </a:solidFill>
                <a:latin typeface="Consolas" panose="020B0609020204030204" pitchFamily="49" charset="0"/>
              </a:rPr>
              <a:t>b[3]</a:t>
            </a:r>
            <a:r>
              <a:rPr lang="en-US" altLang="en-US" sz="2500" dirty="0" smtClean="0">
                <a:solidFill>
                  <a:srgbClr val="000000"/>
                </a:solidFill>
                <a:latin typeface="Cambria" panose="02040503050406030204" pitchFamily="18" charset="0"/>
              </a:rPr>
              <a:t> can alternatively be referenced with the pointer expression</a:t>
            </a:r>
          </a:p>
          <a:p>
            <a:pPr lvl="2" eaLnBrk="1" hangingPunct="1">
              <a:lnSpc>
                <a:spcPct val="80000"/>
              </a:lnSpc>
            </a:pPr>
            <a:r>
              <a:rPr lang="en-US" altLang="en-US" sz="1900" dirty="0" smtClean="0">
                <a:solidFill>
                  <a:srgbClr val="000000"/>
                </a:solidFill>
                <a:latin typeface="Consolas" panose="020B0609020204030204" pitchFamily="49" charset="0"/>
              </a:rPr>
              <a:t>*(</a:t>
            </a:r>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3</a:t>
            </a:r>
            <a:r>
              <a:rPr lang="en-US" altLang="en-US" sz="1900" b="1" dirty="0" smtClean="0">
                <a:solidFill>
                  <a:srgbClr val="000000"/>
                </a:solidFill>
                <a:latin typeface="Consolas" panose="020B0609020204030204" pitchFamily="49" charset="0"/>
              </a:rPr>
              <a:t>)</a:t>
            </a:r>
          </a:p>
          <a:p>
            <a:pPr eaLnBrk="1" hangingPunct="1">
              <a:lnSpc>
                <a:spcPct val="8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 in the expression is the </a:t>
            </a:r>
            <a:r>
              <a:rPr lang="en-US" altLang="en-US" sz="2500" dirty="0" smtClean="0">
                <a:solidFill>
                  <a:srgbClr val="0000FF"/>
                </a:solidFill>
                <a:latin typeface="Cambria" panose="02040503050406030204" pitchFamily="18" charset="0"/>
              </a:rPr>
              <a:t>offset</a:t>
            </a:r>
            <a:r>
              <a:rPr lang="en-US" altLang="en-US" sz="2500" dirty="0" smtClean="0">
                <a:solidFill>
                  <a:srgbClr val="000000"/>
                </a:solidFill>
                <a:latin typeface="Cambria" panose="02040503050406030204" pitchFamily="18" charset="0"/>
              </a:rPr>
              <a:t> to the pointer. </a:t>
            </a:r>
          </a:p>
          <a:p>
            <a:pPr eaLnBrk="1" hangingPunct="1">
              <a:lnSpc>
                <a:spcPct val="80000"/>
              </a:lnSpc>
            </a:pPr>
            <a:r>
              <a:rPr lang="en-US" altLang="en-US" sz="2500" dirty="0" smtClean="0">
                <a:solidFill>
                  <a:srgbClr val="000000"/>
                </a:solidFill>
                <a:latin typeface="Cambria" panose="02040503050406030204" pitchFamily="18" charset="0"/>
              </a:rPr>
              <a:t>When the pointer points to the array’s first element, the offset indicates which array element should be referenced, and the offset value is identical to the array index. </a:t>
            </a:r>
          </a:p>
          <a:p>
            <a:pPr eaLnBrk="1" hangingPunct="1">
              <a:lnSpc>
                <a:spcPct val="80000"/>
              </a:lnSpc>
            </a:pPr>
            <a:r>
              <a:rPr lang="en-US" altLang="en-US" sz="2500" dirty="0" smtClean="0">
                <a:solidFill>
                  <a:srgbClr val="000000"/>
                </a:solidFill>
                <a:latin typeface="Cambria" panose="02040503050406030204" pitchFamily="18" charset="0"/>
              </a:rPr>
              <a:t>This notation is referred to as </a:t>
            </a:r>
            <a:r>
              <a:rPr lang="en-US" altLang="en-US" sz="2500" dirty="0" smtClean="0">
                <a:solidFill>
                  <a:srgbClr val="0000FF"/>
                </a:solidFill>
                <a:latin typeface="Cambria" panose="02040503050406030204" pitchFamily="18" charset="0"/>
              </a:rPr>
              <a:t>pointer/offset notation</a:t>
            </a:r>
            <a:r>
              <a:rPr lang="en-US" altLang="en-US" sz="2500" dirty="0" smtClean="0">
                <a:solidFill>
                  <a:srgbClr val="000000"/>
                </a:solidFill>
                <a:latin typeface="Cambria" panose="02040503050406030204" pitchFamily="18" charset="0"/>
              </a:rPr>
              <a:t>. </a:t>
            </a:r>
          </a:p>
        </p:txBody>
      </p:sp>
      <p:sp>
        <p:nvSpPr>
          <p:cNvPr id="1321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11629134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2099" name="Text Placeholder 2"/>
          <p:cNvSpPr>
            <a:spLocks noGrp="1"/>
          </p:cNvSpPr>
          <p:nvPr>
            <p:ph type="body" idx="1"/>
          </p:nvPr>
        </p:nvSpPr>
        <p:spPr/>
        <p:txBody>
          <a:bodyPr>
            <a:normAutofit/>
          </a:bodyPr>
          <a:lstStyle/>
          <a:p>
            <a:pPr eaLnBrk="1" hangingPunct="1">
              <a:lnSpc>
                <a:spcPct val="80000"/>
              </a:lnSpc>
            </a:pPr>
            <a:r>
              <a:rPr lang="en-US" altLang="en-US" sz="2500" dirty="0" smtClean="0">
                <a:solidFill>
                  <a:srgbClr val="000000"/>
                </a:solidFill>
                <a:latin typeface="Cambria" panose="02040503050406030204" pitchFamily="18" charset="0"/>
              </a:rPr>
              <a:t>The parentheses are necessary because the precedence of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is higher than the precedence of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Without the parentheses, the above expression would add </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 to the value of the expression </a:t>
            </a:r>
            <a:r>
              <a:rPr lang="en-US" altLang="en-US" sz="2500" dirty="0" smtClean="0">
                <a:solidFill>
                  <a:srgbClr val="000000"/>
                </a:solidFill>
                <a:latin typeface="Consolas" panose="020B0609020204030204" pitchFamily="49" charset="0"/>
              </a:rPr>
              <a:t>*</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(i.e., </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 would be added to </a:t>
            </a:r>
            <a:r>
              <a:rPr lang="en-US" altLang="en-US" sz="2500" dirty="0" smtClean="0">
                <a:solidFill>
                  <a:srgbClr val="000000"/>
                </a:solidFill>
                <a:latin typeface="Consolas" panose="020B0609020204030204" pitchFamily="49" charset="0"/>
              </a:rPr>
              <a:t>b[0]</a:t>
            </a:r>
            <a:r>
              <a:rPr lang="en-US" altLang="en-US" sz="2500" dirty="0" smtClean="0">
                <a:solidFill>
                  <a:srgbClr val="000000"/>
                </a:solidFill>
                <a:latin typeface="Cambria" panose="02040503050406030204" pitchFamily="18" charset="0"/>
              </a:rPr>
              <a:t>, assuming </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points to the beginning of the array). </a:t>
            </a:r>
          </a:p>
          <a:p>
            <a:pPr eaLnBrk="1" hangingPunct="1">
              <a:lnSpc>
                <a:spcPct val="80000"/>
              </a:lnSpc>
            </a:pPr>
            <a:r>
              <a:rPr lang="en-US" altLang="en-US" sz="2500" dirty="0" smtClean="0">
                <a:solidFill>
                  <a:srgbClr val="000000"/>
                </a:solidFill>
                <a:latin typeface="Cambria" panose="02040503050406030204" pitchFamily="18" charset="0"/>
              </a:rPr>
              <a:t>Just as the array element can be referenced with a pointer expression, the address</a:t>
            </a:r>
          </a:p>
          <a:p>
            <a:pPr lvl="2" eaLnBrk="1" hangingPunct="1">
              <a:lnSpc>
                <a:spcPct val="80000"/>
              </a:lnSpc>
            </a:pPr>
            <a:r>
              <a:rPr lang="en-US" altLang="en-US" sz="1900" dirty="0" smtClean="0">
                <a:solidFill>
                  <a:srgbClr val="000000"/>
                </a:solidFill>
                <a:latin typeface="Consolas" panose="020B0609020204030204" pitchFamily="49" charset="0"/>
              </a:rPr>
              <a:t>&amp;b[</a:t>
            </a:r>
            <a:r>
              <a:rPr lang="en-US" altLang="en-US" sz="1900" b="1" dirty="0" smtClean="0">
                <a:solidFill>
                  <a:srgbClr val="128AFF"/>
                </a:solidFill>
                <a:latin typeface="Consolas" panose="020B0609020204030204" pitchFamily="49" charset="0"/>
              </a:rPr>
              <a:t>3</a:t>
            </a:r>
            <a:r>
              <a:rPr lang="en-US" altLang="en-US" sz="1900" b="1" dirty="0" smtClean="0">
                <a:solidFill>
                  <a:srgbClr val="000000"/>
                </a:solidFill>
                <a:latin typeface="Consolas" panose="020B0609020204030204" pitchFamily="49" charset="0"/>
              </a:rPr>
              <a:t>]</a:t>
            </a:r>
          </a:p>
          <a:p>
            <a:pPr eaLnBrk="1" hangingPunct="1">
              <a:lnSpc>
                <a:spcPct val="80000"/>
              </a:lnSpc>
              <a:buFont typeface="Wingdings 3" panose="05040102010807070707" pitchFamily="18" charset="2"/>
              <a:buNone/>
            </a:pPr>
            <a:r>
              <a:rPr lang="en-US" altLang="en-US" sz="2500" dirty="0" smtClean="0">
                <a:solidFill>
                  <a:srgbClr val="000000"/>
                </a:solidFill>
                <a:latin typeface="Cambria" panose="02040503050406030204" pitchFamily="18" charset="0"/>
              </a:rPr>
              <a:t>	can be written with the pointer expression </a:t>
            </a:r>
          </a:p>
          <a:p>
            <a:pPr lvl="2" eaLnBrk="1" hangingPunct="1">
              <a:lnSpc>
                <a:spcPct val="80000"/>
              </a:lnSpc>
            </a:pPr>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3</a:t>
            </a:r>
          </a:p>
          <a:p>
            <a:pPr eaLnBrk="1" hangingPunct="1">
              <a:lnSpc>
                <a:spcPct val="80000"/>
              </a:lnSpc>
            </a:pPr>
            <a:r>
              <a:rPr lang="en-US" altLang="en-US" sz="2500" dirty="0" smtClean="0">
                <a:solidFill>
                  <a:srgbClr val="000000"/>
                </a:solidFill>
                <a:latin typeface="Cambria" panose="02040503050406030204" pitchFamily="18" charset="0"/>
              </a:rPr>
              <a:t>The array itself can be treated as a pointer and used in pointer arithmetic. </a:t>
            </a:r>
          </a:p>
        </p:txBody>
      </p:sp>
      <p:sp>
        <p:nvSpPr>
          <p:cNvPr id="1331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942377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3123"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For example, the expression</a:t>
            </a:r>
          </a:p>
          <a:p>
            <a:pPr lvl="2" eaLnBrk="1" hangingPunct="1">
              <a:lnSpc>
                <a:spcPct val="90000"/>
              </a:lnSpc>
            </a:pPr>
            <a:r>
              <a:rPr lang="en-US" altLang="en-US" dirty="0" smtClean="0">
                <a:solidFill>
                  <a:srgbClr val="000000"/>
                </a:solidFill>
                <a:latin typeface="Consolas" panose="020B0609020204030204" pitchFamily="49" charset="0"/>
              </a:rPr>
              <a:t>*(b +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latin typeface="Cambria" panose="02040503050406030204" pitchFamily="18" charset="0"/>
              </a:rPr>
              <a:t>	also refers to the array element </a:t>
            </a:r>
            <a:r>
              <a:rPr lang="en-US" altLang="en-US" dirty="0" smtClean="0">
                <a:solidFill>
                  <a:srgbClr val="000000"/>
                </a:solidFill>
                <a:latin typeface="Consolas" panose="020B0609020204030204" pitchFamily="49" charset="0"/>
              </a:rPr>
              <a:t>b[3]</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In general, all indexed array expressions can be written with a pointer and an offset. </a:t>
            </a:r>
          </a:p>
          <a:p>
            <a:pPr eaLnBrk="1" hangingPunct="1">
              <a:lnSpc>
                <a:spcPct val="90000"/>
              </a:lnSpc>
            </a:pPr>
            <a:r>
              <a:rPr lang="en-US" altLang="en-US" dirty="0" smtClean="0">
                <a:solidFill>
                  <a:srgbClr val="000000"/>
                </a:solidFill>
                <a:latin typeface="Cambria" panose="02040503050406030204" pitchFamily="18" charset="0"/>
              </a:rPr>
              <a:t>In this case, pointer/offset notation was used with the name of the array as a pointer. </a:t>
            </a:r>
          </a:p>
          <a:p>
            <a:pPr eaLnBrk="1" hangingPunct="1">
              <a:lnSpc>
                <a:spcPct val="90000"/>
              </a:lnSpc>
            </a:pPr>
            <a:r>
              <a:rPr lang="en-US" altLang="en-US" dirty="0" smtClean="0">
                <a:solidFill>
                  <a:srgbClr val="000000"/>
                </a:solidFill>
                <a:latin typeface="Cambria" panose="02040503050406030204" pitchFamily="18" charset="0"/>
              </a:rPr>
              <a:t>The preceding statement does not modify the array name in any way;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still points to the first element in the array.</a:t>
            </a:r>
          </a:p>
          <a:p>
            <a:pPr eaLnBrk="1" hangingPunct="1">
              <a:lnSpc>
                <a:spcPct val="90000"/>
              </a:lnSpc>
            </a:pPr>
            <a:r>
              <a:rPr lang="en-US" altLang="en-US" dirty="0" smtClean="0">
                <a:solidFill>
                  <a:srgbClr val="000000"/>
                </a:solidFill>
                <a:latin typeface="Cambria" panose="02040503050406030204" pitchFamily="18" charset="0"/>
              </a:rPr>
              <a:t>Pointers can be indexed like arrays. </a:t>
            </a:r>
          </a:p>
        </p:txBody>
      </p:sp>
      <p:sp>
        <p:nvSpPr>
          <p:cNvPr id="1341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47694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4147"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If </a:t>
            </a:r>
            <a:r>
              <a:rPr lang="en-US" altLang="en-US" dirty="0" err="1" smtClean="0">
                <a:solidFill>
                  <a:srgbClr val="000000"/>
                </a:solidFill>
                <a:latin typeface="Consolas" panose="020B0609020204030204" pitchFamily="49" charset="0"/>
              </a:rPr>
              <a:t>bPtr</a:t>
            </a:r>
            <a:r>
              <a:rPr lang="en-US" altLang="en-US" dirty="0" smtClean="0">
                <a:solidFill>
                  <a:srgbClr val="000000"/>
                </a:solidFill>
                <a:latin typeface="Cambria" panose="02040503050406030204" pitchFamily="18" charset="0"/>
              </a:rPr>
              <a:t> has the value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the expression</a:t>
            </a:r>
          </a:p>
          <a:p>
            <a:pPr lvl="2" eaLnBrk="1" hangingPunct="1"/>
            <a:r>
              <a:rPr lang="en-US" altLang="en-US" dirty="0" err="1" smtClean="0">
                <a:solidFill>
                  <a:srgbClr val="000000"/>
                </a:solidFill>
                <a:latin typeface="Consolas" panose="020B0609020204030204" pitchFamily="49" charset="0"/>
              </a:rPr>
              <a:t>bPtr</a:t>
            </a:r>
            <a:r>
              <a:rPr lang="en-US" altLang="en-US"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refers to the array element </a:t>
            </a:r>
            <a:r>
              <a:rPr lang="en-US" altLang="en-US" dirty="0" smtClean="0">
                <a:solidFill>
                  <a:srgbClr val="000000"/>
                </a:solidFill>
                <a:latin typeface="Consolas" panose="020B0609020204030204" pitchFamily="49" charset="0"/>
              </a:rPr>
              <a:t>b[1]</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This is referred to as </a:t>
            </a:r>
            <a:r>
              <a:rPr lang="en-US" altLang="en-US" dirty="0" smtClean="0">
                <a:solidFill>
                  <a:srgbClr val="0000FF"/>
                </a:solidFill>
                <a:latin typeface="Cambria" panose="02040503050406030204" pitchFamily="18" charset="0"/>
              </a:rPr>
              <a:t>pointer/index notation</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00"/>
                </a:solidFill>
                <a:latin typeface="Cambria" panose="02040503050406030204" pitchFamily="18" charset="0"/>
              </a:rPr>
              <a:t>Remember that an array name is essentially a constant pointer; it always points to the beginning of the array. </a:t>
            </a:r>
          </a:p>
          <a:p>
            <a:pPr eaLnBrk="1" hangingPunct="1"/>
            <a:r>
              <a:rPr lang="en-US" altLang="en-US" dirty="0" smtClean="0">
                <a:solidFill>
                  <a:srgbClr val="000000"/>
                </a:solidFill>
                <a:latin typeface="Cambria" panose="02040503050406030204" pitchFamily="18" charset="0"/>
              </a:rPr>
              <a:t>Thus, the expression</a:t>
            </a:r>
          </a:p>
          <a:p>
            <a:pPr lvl="2" eaLnBrk="1" hangingPunct="1"/>
            <a:r>
              <a:rPr lang="en-US" altLang="en-US" dirty="0" smtClean="0">
                <a:solidFill>
                  <a:srgbClr val="000000"/>
                </a:solidFill>
                <a:latin typeface="Consolas" panose="020B0609020204030204" pitchFamily="49" charset="0"/>
              </a:rPr>
              <a:t>b += </a:t>
            </a:r>
            <a:r>
              <a:rPr lang="en-US" altLang="en-US" b="1" dirty="0" smtClean="0">
                <a:solidFill>
                  <a:srgbClr val="128AFF"/>
                </a:solidFill>
                <a:latin typeface="Consolas" panose="020B0609020204030204" pitchFamily="49" charset="0"/>
              </a:rPr>
              <a:t>3</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is </a:t>
            </a:r>
            <a:r>
              <a:rPr lang="en-US" altLang="en-US" i="1" dirty="0" smtClean="0">
                <a:solidFill>
                  <a:srgbClr val="000000"/>
                </a:solidFill>
                <a:latin typeface="Cambria" panose="02040503050406030204" pitchFamily="18" charset="0"/>
              </a:rPr>
              <a:t>invalid</a:t>
            </a:r>
            <a:r>
              <a:rPr lang="en-US" altLang="en-US" dirty="0" smtClean="0">
                <a:solidFill>
                  <a:srgbClr val="000000"/>
                </a:solidFill>
                <a:latin typeface="Cambria" panose="02040503050406030204" pitchFamily="18" charset="0"/>
              </a:rPr>
              <a:t> because it attempts to modify the value of the array name with pointer arithmetic.</a:t>
            </a:r>
          </a:p>
        </p:txBody>
      </p:sp>
      <p:sp>
        <p:nvSpPr>
          <p:cNvPr id="1351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343087802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69645506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619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Figure 7.20 uses the four methods we’ve discussed for referring to array elements—array indexing, pointer/offset with the array name as a pointer, </a:t>
            </a:r>
            <a:r>
              <a:rPr lang="en-US" altLang="en-US" dirty="0" smtClean="0">
                <a:solidFill>
                  <a:srgbClr val="0000FF"/>
                </a:solidFill>
                <a:latin typeface="Cambria" panose="02040503050406030204" pitchFamily="18" charset="0"/>
              </a:rPr>
              <a:t>pointer indexing</a:t>
            </a:r>
            <a:r>
              <a:rPr lang="en-US" altLang="en-US" dirty="0" smtClean="0">
                <a:solidFill>
                  <a:srgbClr val="000000"/>
                </a:solidFill>
                <a:latin typeface="Cambria" panose="02040503050406030204" pitchFamily="18" charset="0"/>
              </a:rPr>
              <a:t>, and pointer/offset with a pointer—to print the four elements of the integer array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a:t>
            </a:r>
          </a:p>
        </p:txBody>
      </p:sp>
      <p:sp>
        <p:nvSpPr>
          <p:cNvPr id="1372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25827668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7122497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25010840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p14="http://schemas.microsoft.com/office/powerpoint/2010/main" val="356971003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1315" name="Text Placeholder 2"/>
          <p:cNvSpPr>
            <a:spLocks noGrp="1"/>
          </p:cNvSpPr>
          <p:nvPr>
            <p:ph type="body" idx="1"/>
          </p:nvPr>
        </p:nvSpPr>
        <p:spPr/>
        <p:txBody>
          <a:bodyPr>
            <a:normAutofit fontScale="85000"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String Copying with Arrays and Pointers</a:t>
            </a:r>
          </a:p>
          <a:p>
            <a:pPr eaLnBrk="1" hangingPunct="1">
              <a:defRPr/>
            </a:pPr>
            <a:r>
              <a:rPr lang="en-US" dirty="0" smtClean="0">
                <a:solidFill>
                  <a:srgbClr val="000000"/>
                </a:solidFill>
                <a:latin typeface="Cambria" panose="02040503050406030204" pitchFamily="18" charset="0"/>
              </a:rPr>
              <a:t>To further illustrate the interchangeability of arrays and pointers, let’s look at the two string-copying functions—</a:t>
            </a:r>
            <a:r>
              <a:rPr lang="en-US" dirty="0" smtClean="0">
                <a:solidFill>
                  <a:srgbClr val="000000"/>
                </a:solidFill>
                <a:latin typeface="Consolas" panose="020B0609020204030204" pitchFamily="49" charset="0"/>
              </a:rPr>
              <a:t>copy1</a:t>
            </a:r>
            <a:r>
              <a:rPr lang="en-US" dirty="0" smtClean="0">
                <a:solidFill>
                  <a:srgbClr val="000000"/>
                </a:solidFill>
                <a:latin typeface="Cambria" panose="02040503050406030204" pitchFamily="18" charset="0"/>
              </a:rPr>
              <a:t> and </a:t>
            </a:r>
            <a:r>
              <a:rPr lang="en-US" dirty="0" smtClean="0">
                <a:solidFill>
                  <a:srgbClr val="000000"/>
                </a:solidFill>
                <a:latin typeface="Consolas" panose="020B0609020204030204" pitchFamily="49" charset="0"/>
              </a:rPr>
              <a:t>copy2</a:t>
            </a:r>
            <a:r>
              <a:rPr lang="en-US" dirty="0" smtClean="0">
                <a:solidFill>
                  <a:srgbClr val="000000"/>
                </a:solidFill>
                <a:latin typeface="Cambria" panose="02040503050406030204" pitchFamily="18" charset="0"/>
              </a:rPr>
              <a:t>—in the program of Fig. 7.21. </a:t>
            </a:r>
          </a:p>
          <a:p>
            <a:pPr eaLnBrk="1" hangingPunct="1">
              <a:defRPr/>
            </a:pPr>
            <a:r>
              <a:rPr lang="en-US" dirty="0" smtClean="0">
                <a:solidFill>
                  <a:srgbClr val="000000"/>
                </a:solidFill>
                <a:latin typeface="Cambria" panose="02040503050406030204" pitchFamily="18" charset="0"/>
              </a:rPr>
              <a:t>Both functions copy a string into a character array. </a:t>
            </a:r>
          </a:p>
          <a:p>
            <a:pPr eaLnBrk="1" hangingPunct="1">
              <a:defRPr/>
            </a:pPr>
            <a:r>
              <a:rPr lang="en-US" dirty="0" smtClean="0">
                <a:solidFill>
                  <a:srgbClr val="000000"/>
                </a:solidFill>
                <a:latin typeface="Cambria" panose="02040503050406030204" pitchFamily="18" charset="0"/>
              </a:rPr>
              <a:t>After a comparison of the function prototypes for </a:t>
            </a:r>
            <a:r>
              <a:rPr lang="en-US" dirty="0" smtClean="0">
                <a:solidFill>
                  <a:srgbClr val="000000"/>
                </a:solidFill>
                <a:latin typeface="Consolas" panose="020B0609020204030204" pitchFamily="49" charset="0"/>
              </a:rPr>
              <a:t>copy1</a:t>
            </a:r>
            <a:r>
              <a:rPr lang="en-US" dirty="0" smtClean="0">
                <a:solidFill>
                  <a:srgbClr val="000000"/>
                </a:solidFill>
                <a:latin typeface="Cambria" panose="02040503050406030204" pitchFamily="18" charset="0"/>
              </a:rPr>
              <a:t> and </a:t>
            </a:r>
            <a:r>
              <a:rPr lang="en-US" dirty="0" smtClean="0">
                <a:solidFill>
                  <a:srgbClr val="000000"/>
                </a:solidFill>
                <a:latin typeface="Consolas" panose="020B0609020204030204" pitchFamily="49" charset="0"/>
              </a:rPr>
              <a:t>copy2</a:t>
            </a:r>
            <a:r>
              <a:rPr lang="en-US" dirty="0" smtClean="0">
                <a:solidFill>
                  <a:srgbClr val="000000"/>
                </a:solidFill>
                <a:latin typeface="Cambria" panose="02040503050406030204" pitchFamily="18" charset="0"/>
              </a:rPr>
              <a:t>, the functions appear identical. </a:t>
            </a:r>
          </a:p>
          <a:p>
            <a:pPr eaLnBrk="1" hangingPunct="1">
              <a:defRPr/>
            </a:pPr>
            <a:r>
              <a:rPr lang="en-US" dirty="0" smtClean="0">
                <a:solidFill>
                  <a:srgbClr val="000000"/>
                </a:solidFill>
                <a:latin typeface="Cambria" panose="02040503050406030204" pitchFamily="18" charset="0"/>
              </a:rPr>
              <a:t>They accomplish the same task; but they’re implemented differently. </a:t>
            </a:r>
          </a:p>
        </p:txBody>
      </p:sp>
      <p:sp>
        <p:nvSpPr>
          <p:cNvPr id="1413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p14="http://schemas.microsoft.com/office/powerpoint/2010/main" val="40329694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5"/>
  <p:tag name="MMPROD_UIDATA" val="&lt;database version=&quot;9.0&quot;&gt;&lt;object type=&quot;1&quot; unique_id=&quot;10001&quot;&gt;&lt;object type=&quot;2&quot; unique_id=&quot;12157&quot;&gt;&lt;object type=&quot;3&quot; unique_id=&quot;12159&quot;&gt;&lt;property id=&quot;20148&quot; value=&quot;5&quot;/&gt;&lt;property id=&quot;20300&quot; value=&quot;Slide 2&quot;/&gt;&lt;property id=&quot;20307&quot; value=&quot;258&quot;/&gt;&lt;/object&gt;&lt;object type=&quot;3&quot; unique_id=&quot;12160&quot;&gt;&lt;property id=&quot;20148&quot; value=&quot;5&quot;/&gt;&lt;property id=&quot;20300&quot; value=&quot;Slide 3&quot;/&gt;&lt;property id=&quot;20307&quot; value=&quot;259&quot;/&gt;&lt;/object&gt;&lt;object type=&quot;3&quot; unique_id=&quot;12161&quot;&gt;&lt;property id=&quot;20148&quot; value=&quot;5&quot;/&gt;&lt;property id=&quot;20300&quot; value=&quot;Slide 4&quot;/&gt;&lt;property id=&quot;20307&quot; value=&quot;260&quot;/&gt;&lt;/object&gt;&lt;object type=&quot;3&quot; unique_id=&quot;12162&quot;&gt;&lt;property id=&quot;20148&quot; value=&quot;5&quot;/&gt;&lt;property id=&quot;20300&quot; value=&quot;Slide 7&quot;/&gt;&lt;property id=&quot;20307&quot; value=&quot;261&quot;/&gt;&lt;/object&gt;&lt;object type=&quot;3&quot; unique_id=&quot;12163&quot;&gt;&lt;property id=&quot;20148&quot; value=&quot;5&quot;/&gt;&lt;property id=&quot;20300&quot; value=&quot;Slide 10&quot;/&gt;&lt;property id=&quot;20307&quot; value=&quot;262&quot;/&gt;&lt;/object&gt;&lt;object type=&quot;3&quot; unique_id=&quot;12164&quot;&gt;&lt;property id=&quot;20148&quot; value=&quot;5&quot;/&gt;&lt;property id=&quot;20300&quot; value=&quot;Slide 11&quot;/&gt;&lt;property id=&quot;20307&quot; value=&quot;263&quot;/&gt;&lt;/object&gt;&lt;object type=&quot;3&quot; unique_id=&quot;12165&quot;&gt;&lt;property id=&quot;20148&quot; value=&quot;5&quot;/&gt;&lt;property id=&quot;20300&quot; value=&quot;Slide 14&quot;/&gt;&lt;property id=&quot;20307&quot; value=&quot;264&quot;/&gt;&lt;/object&gt;&lt;object type=&quot;3&quot; unique_id=&quot;12166&quot;&gt;&lt;property id=&quot;20148&quot; value=&quot;5&quot;/&gt;&lt;property id=&quot;20300&quot; value=&quot;Slide 17&quot;/&gt;&lt;property id=&quot;20307&quot; value=&quot;265&quot;/&gt;&lt;/object&gt;&lt;object type=&quot;3&quot; unique_id=&quot;12167&quot;&gt;&lt;property id=&quot;20148&quot; value=&quot;5&quot;/&gt;&lt;property id=&quot;20300&quot; value=&quot;Slide 19&quot;/&gt;&lt;property id=&quot;20307&quot; value=&quot;266&quot;/&gt;&lt;/object&gt;&lt;object type=&quot;3&quot; unique_id=&quot;12168&quot;&gt;&lt;property id=&quot;20148&quot; value=&quot;5&quot;/&gt;&lt;property id=&quot;20300&quot; value=&quot;Slide 21&quot;/&gt;&lt;property id=&quot;20307&quot; value=&quot;267&quot;/&gt;&lt;/object&gt;&lt;object type=&quot;3&quot; unique_id=&quot;12169&quot;&gt;&lt;property id=&quot;20148&quot; value=&quot;5&quot;/&gt;&lt;property id=&quot;20300&quot; value=&quot;Slide 22&quot;/&gt;&lt;property id=&quot;20307&quot; value=&quot;268&quot;/&gt;&lt;/object&gt;&lt;object type=&quot;3&quot; unique_id=&quot;12170&quot;&gt;&lt;property id=&quot;20148&quot; value=&quot;5&quot;/&gt;&lt;property id=&quot;20300&quot; value=&quot;Slide 23&quot;/&gt;&lt;property id=&quot;20307&quot; value=&quot;269&quot;/&gt;&lt;/object&gt;&lt;object type=&quot;3&quot; unique_id=&quot;12171&quot;&gt;&lt;property id=&quot;20148&quot; value=&quot;5&quot;/&gt;&lt;property id=&quot;20300&quot; value=&quot;Slide 27&quot;/&gt;&lt;property id=&quot;20307&quot; value=&quot;270&quot;/&gt;&lt;/object&gt;&lt;object type=&quot;3&quot; unique_id=&quot;12172&quot;&gt;&lt;property id=&quot;20148&quot; value=&quot;5&quot;/&gt;&lt;property id=&quot;20300&quot; value=&quot;Slide 28&quot;/&gt;&lt;property id=&quot;20307&quot; value=&quot;271&quot;/&gt;&lt;/object&gt;&lt;object type=&quot;3&quot; unique_id=&quot;12173&quot;&gt;&lt;property id=&quot;20148&quot; value=&quot;5&quot;/&gt;&lt;property id=&quot;20300&quot; value=&quot;Slide 30&quot;/&gt;&lt;property id=&quot;20307&quot; value=&quot;272&quot;/&gt;&lt;/object&gt;&lt;object type=&quot;3&quot; unique_id=&quot;12174&quot;&gt;&lt;property id=&quot;20148&quot; value=&quot;5&quot;/&gt;&lt;property id=&quot;20300&quot; value=&quot;Slide 31&quot;/&gt;&lt;property id=&quot;20307&quot; value=&quot;273&quot;/&gt;&lt;/object&gt;&lt;object type=&quot;3&quot; unique_id=&quot;12175&quot;&gt;&lt;property id=&quot;20148&quot; value=&quot;5&quot;/&gt;&lt;property id=&quot;20300&quot; value=&quot;Slide 34&quot;/&gt;&lt;property id=&quot;20307&quot; value=&quot;274&quot;/&gt;&lt;/object&gt;&lt;object type=&quot;3&quot; unique_id=&quot;12176&quot;&gt;&lt;property id=&quot;20148&quot; value=&quot;5&quot;/&gt;&lt;property id=&quot;20300&quot; value=&quot;Slide 35&quot;/&gt;&lt;property id=&quot;20307&quot; value=&quot;275&quot;/&gt;&lt;/object&gt;&lt;object type=&quot;3&quot; unique_id=&quot;12177&quot;&gt;&lt;property id=&quot;20148&quot; value=&quot;5&quot;/&gt;&lt;property id=&quot;20300&quot; value=&quot;Slide 36&quot;/&gt;&lt;property id=&quot;20307&quot; value=&quot;276&quot;/&gt;&lt;/object&gt;&lt;object type=&quot;3&quot; unique_id=&quot;12178&quot;&gt;&lt;property id=&quot;20148&quot; value=&quot;5&quot;/&gt;&lt;property id=&quot;20300&quot; value=&quot;Slide 37&quot;/&gt;&lt;property id=&quot;20307&quot; value=&quot;277&quot;/&gt;&lt;/object&gt;&lt;object type=&quot;3&quot; unique_id=&quot;12179&quot;&gt;&lt;property id=&quot;20148&quot; value=&quot;5&quot;/&gt;&lt;property id=&quot;20300&quot; value=&quot;Slide 38&quot;/&gt;&lt;property id=&quot;20307&quot; value=&quot;278&quot;/&gt;&lt;/object&gt;&lt;object type=&quot;3&quot; unique_id=&quot;12180&quot;&gt;&lt;property id=&quot;20148&quot; value=&quot;5&quot;/&gt;&lt;property id=&quot;20300&quot; value=&quot;Slide 39&quot;/&gt;&lt;property id=&quot;20307&quot; value=&quot;279&quot;/&gt;&lt;/object&gt;&lt;object type=&quot;3&quot; unique_id=&quot;12181&quot;&gt;&lt;property id=&quot;20148&quot; value=&quot;5&quot;/&gt;&lt;property id=&quot;20300&quot; value=&quot;Slide 41&quot;/&gt;&lt;property id=&quot;20307&quot; value=&quot;280&quot;/&gt;&lt;/object&gt;&lt;object type=&quot;3&quot; unique_id=&quot;12182&quot;&gt;&lt;property id=&quot;20148&quot; value=&quot;5&quot;/&gt;&lt;property id=&quot;20300&quot; value=&quot;Slide 45&quot;/&gt;&lt;property id=&quot;20307&quot; value=&quot;281&quot;/&gt;&lt;/object&gt;&lt;object type=&quot;3&quot; unique_id=&quot;12183&quot;&gt;&lt;property id=&quot;20148&quot; value=&quot;5&quot;/&gt;&lt;property id=&quot;20300&quot; value=&quot;Slide 47&quot;/&gt;&lt;property id=&quot;20307&quot; value=&quot;282&quot;/&gt;&lt;/object&gt;&lt;object type=&quot;3&quot; unique_id=&quot;12184&quot;&gt;&lt;property id=&quot;20148&quot; value=&quot;5&quot;/&gt;&lt;property id=&quot;20300&quot; value=&quot;Slide 51&quot;/&gt;&lt;property id=&quot;20307&quot; value=&quot;283&quot;/&gt;&lt;/object&gt;&lt;object type=&quot;3&quot; unique_id=&quot;12185&quot;&gt;&lt;property id=&quot;20148&quot; value=&quot;5&quot;/&gt;&lt;property id=&quot;20300&quot; value=&quot;Slide 52&quot;/&gt;&lt;property id=&quot;20307&quot; value=&quot;284&quot;/&gt;&lt;/object&gt;&lt;object type=&quot;3&quot; unique_id=&quot;12186&quot;&gt;&lt;property id=&quot;20148&quot; value=&quot;5&quot;/&gt;&lt;property id=&quot;20300&quot; value=&quot;Slide 55&quot;/&gt;&lt;property id=&quot;20307&quot; value=&quot;285&quot;/&gt;&lt;/object&gt;&lt;object type=&quot;3&quot; unique_id=&quot;12187&quot;&gt;&lt;property id=&quot;20148&quot; value=&quot;5&quot;/&gt;&lt;property id=&quot;20300&quot; value=&quot;Slide 56&quot;/&gt;&lt;property id=&quot;20307&quot; value=&quot;286&quot;/&gt;&lt;/object&gt;&lt;object type=&quot;3&quot; unique_id=&quot;12188&quot;&gt;&lt;property id=&quot;20148&quot; value=&quot;5&quot;/&gt;&lt;property id=&quot;20300&quot; value=&quot;Slide 58&quot;/&gt;&lt;property id=&quot;20307&quot; value=&quot;287&quot;/&gt;&lt;/object&gt;&lt;object type=&quot;3&quot; unique_id=&quot;12189&quot;&gt;&lt;property id=&quot;20148&quot; value=&quot;5&quot;/&gt;&lt;property id=&quot;20300&quot; value=&quot;Slide 61&quot;/&gt;&lt;property id=&quot;20307&quot; value=&quot;288&quot;/&gt;&lt;/object&gt;&lt;object type=&quot;3&quot; unique_id=&quot;12190&quot;&gt;&lt;property id=&quot;20148&quot; value=&quot;5&quot;/&gt;&lt;property id=&quot;20300&quot; value=&quot;Slide 65&quot;/&gt;&lt;property id=&quot;20307&quot; value=&quot;289&quot;/&gt;&lt;/object&gt;&lt;object type=&quot;3&quot; unique_id=&quot;12191&quot;&gt;&lt;property id=&quot;20148&quot; value=&quot;5&quot;/&gt;&lt;property id=&quot;20300&quot; value=&quot;Slide 68&quot;/&gt;&lt;property id=&quot;20307&quot; value=&quot;290&quot;/&gt;&lt;/object&gt;&lt;object type=&quot;3&quot; unique_id=&quot;12192&quot;&gt;&lt;property id=&quot;20148&quot; value=&quot;5&quot;/&gt;&lt;property id=&quot;20300&quot; value=&quot;Slide 73&quot;/&gt;&lt;property id=&quot;20307&quot; value=&quot;291&quot;/&gt;&lt;/object&gt;&lt;object type=&quot;3&quot; unique_id=&quot;12193&quot;&gt;&lt;property id=&quot;20148&quot; value=&quot;5&quot;/&gt;&lt;property id=&quot;20300&quot; value=&quot;Slide 74&quot;/&gt;&lt;property id=&quot;20307&quot; value=&quot;292&quot;/&gt;&lt;/object&gt;&lt;object type=&quot;3&quot; unique_id=&quot;12194&quot;&gt;&lt;property id=&quot;20148&quot; value=&quot;5&quot;/&gt;&lt;property id=&quot;20300&quot; value=&quot;Slide 75&quot;/&gt;&lt;property id=&quot;20307&quot; value=&quot;293&quot;/&gt;&lt;/object&gt;&lt;object type=&quot;3&quot; unique_id=&quot;12195&quot;&gt;&lt;property id=&quot;20148&quot; value=&quot;5&quot;/&gt;&lt;property id=&quot;20300&quot; value=&quot;Slide 76&quot;/&gt;&lt;property id=&quot;20307&quot; value=&quot;294&quot;/&gt;&lt;/object&gt;&lt;object type=&quot;3&quot; unique_id=&quot;12196&quot;&gt;&lt;property id=&quot;20148&quot; value=&quot;5&quot;/&gt;&lt;property id=&quot;20300&quot; value=&quot;Slide 80&quot;/&gt;&lt;property id=&quot;20307&quot; value=&quot;295&quot;/&gt;&lt;/object&gt;&lt;object type=&quot;3&quot; unique_id=&quot;12197&quot;&gt;&lt;property id=&quot;20148&quot; value=&quot;5&quot;/&gt;&lt;property id=&quot;20300&quot; value=&quot;Slide 83&quot;/&gt;&lt;property id=&quot;20307&quot; value=&quot;296&quot;/&gt;&lt;/object&gt;&lt;object type=&quot;3&quot; unique_id=&quot;12198&quot;&gt;&lt;property id=&quot;20148&quot; value=&quot;5&quot;/&gt;&lt;property id=&quot;20300&quot; value=&quot;Slide 85&quot;/&gt;&lt;property id=&quot;20307&quot; value=&quot;297&quot;/&gt;&lt;/object&gt;&lt;object type=&quot;3&quot; unique_id=&quot;12199&quot;&gt;&lt;property id=&quot;20148&quot; value=&quot;5&quot;/&gt;&lt;property id=&quot;20300&quot; value=&quot;Slide 88&quot;/&gt;&lt;property id=&quot;20307&quot; value=&quot;298&quot;/&gt;&lt;/object&gt;&lt;object type=&quot;3&quot; unique_id=&quot;12200&quot;&gt;&lt;property id=&quot;20148&quot; value=&quot;5&quot;/&gt;&lt;property id=&quot;20300&quot; value=&quot;Slide 89&quot;/&gt;&lt;property id=&quot;20307&quot; value=&quot;299&quot;/&gt;&lt;/object&gt;&lt;object type=&quot;3&quot; unique_id=&quot;12201&quot;&gt;&lt;property id=&quot;20148&quot; value=&quot;5&quot;/&gt;&lt;property id=&quot;20300&quot; value=&quot;Slide 90&quot;/&gt;&lt;property id=&quot;20307&quot; value=&quot;300&quot;/&gt;&lt;/object&gt;&lt;object type=&quot;3&quot; unique_id=&quot;12202&quot;&gt;&lt;property id=&quot;20148&quot; value=&quot;5&quot;/&gt;&lt;property id=&quot;20300&quot; value=&quot;Slide 95&quot;/&gt;&lt;property id=&quot;20307&quot; value=&quot;301&quot;/&gt;&lt;/object&gt;&lt;object type=&quot;3&quot; unique_id=&quot;12203&quot;&gt;&lt;property id=&quot;20148&quot; value=&quot;5&quot;/&gt;&lt;property id=&quot;20300&quot; value=&quot;Slide 96&quot;/&gt;&lt;property id=&quot;20307&quot; value=&quot;302&quot;/&gt;&lt;/object&gt;&lt;object type=&quot;3&quot; unique_id=&quot;12204&quot;&gt;&lt;property id=&quot;20148&quot; value=&quot;5&quot;/&gt;&lt;property id=&quot;20300&quot; value=&quot;Slide 97&quot;/&gt;&lt;property id=&quot;20307&quot; value=&quot;303&quot;/&gt;&lt;/object&gt;&lt;object type=&quot;3&quot; unique_id=&quot;12205&quot;&gt;&lt;property id=&quot;20148&quot; value=&quot;5&quot;/&gt;&lt;property id=&quot;20300&quot; value=&quot;Slide 101&quot;/&gt;&lt;property id=&quot;20307&quot; value=&quot;304&quot;/&gt;&lt;/object&gt;&lt;object type=&quot;3&quot; unique_id=&quot;12206&quot;&gt;&lt;property id=&quot;20148&quot; value=&quot;5&quot;/&gt;&lt;property id=&quot;20300&quot; value=&quot;Slide 102&quot;/&gt;&lt;property id=&quot;20307&quot; value=&quot;305&quot;/&gt;&lt;/object&gt;&lt;object type=&quot;3&quot; unique_id=&quot;12207&quot;&gt;&lt;property id=&quot;20148&quot; value=&quot;5&quot;/&gt;&lt;property id=&quot;20300&quot; value=&quot;Slide 105&quot;/&gt;&lt;property id=&quot;20307&quot; value=&quot;306&quot;/&gt;&lt;/object&gt;&lt;object type=&quot;3&quot; unique_id=&quot;12208&quot;&gt;&lt;property id=&quot;20148&quot; value=&quot;5&quot;/&gt;&lt;property id=&quot;20300&quot; value=&quot;Slide 106&quot;/&gt;&lt;property id=&quot;20307&quot; value=&quot;307&quot;/&gt;&lt;/object&gt;&lt;object type=&quot;3&quot; unique_id=&quot;12209&quot;&gt;&lt;property id=&quot;20148&quot; value=&quot;5&quot;/&gt;&lt;property id=&quot;20300&quot; value=&quot;Slide 110&quot;/&gt;&lt;property id=&quot;20307&quot; value=&quot;308&quot;/&gt;&lt;/object&gt;&lt;object type=&quot;3&quot; unique_id=&quot;12210&quot;&gt;&lt;property id=&quot;20148&quot; value=&quot;5&quot;/&gt;&lt;property id=&quot;20300&quot; value=&quot;Slide 111&quot;/&gt;&lt;property id=&quot;20307&quot; value=&quot;309&quot;/&gt;&lt;/object&gt;&lt;object type=&quot;3&quot; unique_id=&quot;12211&quot;&gt;&lt;property id=&quot;20148&quot; value=&quot;5&quot;/&gt;&lt;property id=&quot;20300&quot; value=&quot;Slide 114&quot;/&gt;&lt;property id=&quot;20307&quot; value=&quot;310&quot;/&gt;&lt;/object&gt;&lt;object type=&quot;3&quot; unique_id=&quot;12212&quot;&gt;&lt;property id=&quot;20148&quot; value=&quot;5&quot;/&gt;&lt;property id=&quot;20300&quot; value=&quot;Slide 115&quot;/&gt;&lt;property id=&quot;20307&quot; value=&quot;311&quot;/&gt;&lt;/object&gt;&lt;object type=&quot;3&quot; unique_id=&quot;12213&quot;&gt;&lt;property id=&quot;20148&quot; value=&quot;5&quot;/&gt;&lt;property id=&quot;20300&quot; value=&quot;Slide 116&quot;/&gt;&lt;property id=&quot;20307&quot; value=&quot;312&quot;/&gt;&lt;/object&gt;&lt;object type=&quot;3&quot; unique_id=&quot;12214&quot;&gt;&lt;property id=&quot;20148&quot; value=&quot;5&quot;/&gt;&lt;property id=&quot;20300&quot; value=&quot;Slide 123&quot;/&gt;&lt;property id=&quot;20307&quot; value=&quot;313&quot;/&gt;&lt;/object&gt;&lt;object type=&quot;3&quot; unique_id=&quot;12215&quot;&gt;&lt;property id=&quot;20148&quot; value=&quot;5&quot;/&gt;&lt;property id=&quot;20300&quot; value=&quot;Slide 125&quot;/&gt;&lt;property id=&quot;20307&quot; value=&quot;314&quot;/&gt;&lt;/object&gt;&lt;object type=&quot;3&quot; unique_id=&quot;12216&quot;&gt;&lt;property id=&quot;20148&quot; value=&quot;5&quot;/&gt;&lt;property id=&quot;20300&quot; value=&quot;Slide 126&quot;/&gt;&lt;property id=&quot;20307&quot; value=&quot;315&quot;/&gt;&lt;/object&gt;&lt;object type=&quot;3&quot; unique_id=&quot;12217&quot;&gt;&lt;property id=&quot;20148&quot; value=&quot;5&quot;/&gt;&lt;property id=&quot;20300&quot; value=&quot;Slide 127&quot;/&gt;&lt;property id=&quot;20307&quot; value=&quot;316&quot;/&gt;&lt;/object&gt;&lt;object type=&quot;3&quot; unique_id=&quot;12218&quot;&gt;&lt;property id=&quot;20148&quot; value=&quot;5&quot;/&gt;&lt;property id=&quot;20300&quot; value=&quot;Slide 129&quot;/&gt;&lt;property id=&quot;20307&quot; value=&quot;317&quot;/&gt;&lt;/object&gt;&lt;object type=&quot;3&quot; unique_id=&quot;12219&quot;&gt;&lt;property id=&quot;20148&quot; value=&quot;5&quot;/&gt;&lt;property id=&quot;20300&quot; value=&quot;Slide 130&quot;/&gt;&lt;property id=&quot;20307&quot; value=&quot;318&quot;/&gt;&lt;/object&gt;&lt;object type=&quot;3&quot; unique_id=&quot;12220&quot;&gt;&lt;property id=&quot;20148&quot; value=&quot;5&quot;/&gt;&lt;property id=&quot;20300&quot; value=&quot;Slide 138&quot;/&gt;&lt;property id=&quot;20307&quot; value=&quot;319&quot;/&gt;&lt;/object&gt;&lt;object type=&quot;3&quot; unique_id=&quot;12221&quot;&gt;&lt;property id=&quot;20148&quot; value=&quot;5&quot;/&gt;&lt;property id=&quot;20300&quot; value=&quot;Slide 142&quot;/&gt;&lt;property id=&quot;20307&quot; value=&quot;320&quot;/&gt;&lt;/object&gt;&lt;object type=&quot;3&quot; unique_id=&quot;12222&quot;&gt;&lt;property id=&quot;20148&quot; value=&quot;5&quot;/&gt;&lt;property id=&quot;20300&quot; value=&quot;Slide 146&quot;/&gt;&lt;property id=&quot;20307&quot; value=&quot;321&quot;/&gt;&lt;/object&gt;&lt;object type=&quot;3&quot; unique_id=&quot;12223&quot;&gt;&lt;property id=&quot;20148&quot; value=&quot;5&quot;/&gt;&lt;property id=&quot;20300&quot; value=&quot;Slide 155&quot;/&gt;&lt;property id=&quot;20307&quot; value=&quot;322&quot;/&gt;&lt;/object&gt;&lt;object type=&quot;3&quot; unique_id=&quot;12224&quot;&gt;&lt;property id=&quot;20148&quot; value=&quot;5&quot;/&gt;&lt;property id=&quot;20300&quot; value=&quot;Slide 156&quot;/&gt;&lt;property id=&quot;20307&quot; value=&quot;323&quot;/&gt;&lt;/object&gt;&lt;object type=&quot;3&quot; unique_id=&quot;12225&quot;&gt;&lt;property id=&quot;20148&quot; value=&quot;5&quot;/&gt;&lt;property id=&quot;20300&quot; value=&quot;Slide 157&quot;/&gt;&lt;property id=&quot;20307&quot; value=&quot;324&quot;/&gt;&lt;/object&gt;&lt;object type=&quot;3&quot; unique_id=&quot;12226&quot;&gt;&lt;property id=&quot;20148&quot; value=&quot;5&quot;/&gt;&lt;property id=&quot;20300&quot; value=&quot;Slide 158&quot;/&gt;&lt;property id=&quot;20307&quot; value=&quot;325&quot;/&gt;&lt;/object&gt;&lt;object type=&quot;3&quot; unique_id=&quot;12227&quot;&gt;&lt;property id=&quot;20148&quot; value=&quot;5&quot;/&gt;&lt;property id=&quot;20300&quot; value=&quot;Slide 159&quot;/&gt;&lt;property id=&quot;20307&quot; value=&quot;326&quot;/&gt;&lt;/object&gt;&lt;object type=&quot;3&quot; unique_id=&quot;12228&quot;&gt;&lt;property id=&quot;20148&quot; value=&quot;5&quot;/&gt;&lt;property id=&quot;20300&quot; value=&quot;Slide 164&quot;/&gt;&lt;property id=&quot;20307&quot; value=&quot;327&quot;/&gt;&lt;/object&gt;&lt;object type=&quot;3&quot; unique_id=&quot;12229&quot;&gt;&lt;property id=&quot;20148&quot; value=&quot;5&quot;/&gt;&lt;property id=&quot;20300&quot; value=&quot;Slide 165&quot;/&gt;&lt;property id=&quot;20307&quot; value=&quot;328&quot;/&gt;&lt;/object&gt;&lt;object type=&quot;3&quot; unique_id=&quot;12230&quot;&gt;&lt;property id=&quot;20148&quot; value=&quot;5&quot;/&gt;&lt;property id=&quot;20300&quot; value=&quot;Slide 166&quot;/&gt;&lt;property id=&quot;20307&quot; value=&quot;329&quot;/&gt;&lt;/object&gt;&lt;object type=&quot;3&quot; unique_id=&quot;12231&quot;&gt;&lt;property id=&quot;20148&quot; value=&quot;5&quot;/&gt;&lt;property id=&quot;20300&quot; value=&quot;Slide 167&quot;/&gt;&lt;property id=&quot;20307&quot; value=&quot;330&quot;/&gt;&lt;/object&gt;&lt;object type=&quot;3&quot; unique_id=&quot;12232&quot;&gt;&lt;property id=&quot;20148&quot; value=&quot;5&quot;/&gt;&lt;property id=&quot;20300&quot; value=&quot;Slide 168&quot;/&gt;&lt;property id=&quot;20307&quot; value=&quot;331&quot;/&gt;&lt;/object&gt;&lt;object type=&quot;3&quot; unique_id=&quot;12233&quot;&gt;&lt;property id=&quot;20148&quot; value=&quot;5&quot;/&gt;&lt;property id=&quot;20300&quot; value=&quot;Slide 175&quot;/&gt;&lt;property id=&quot;20307&quot; value=&quot;332&quot;/&gt;&lt;/object&gt;&lt;object type=&quot;3&quot; unique_id=&quot;12234&quot;&gt;&lt;property id=&quot;20148&quot; value=&quot;5&quot;/&gt;&lt;property id=&quot;20300&quot; value=&quot;Slide 176&quot;/&gt;&lt;property id=&quot;20307&quot; value=&quot;333&quot;/&gt;&lt;/object&gt;&lt;object type=&quot;3&quot; unique_id=&quot;12235&quot;&gt;&lt;property id=&quot;20148&quot; value=&quot;5&quot;/&gt;&lt;property id=&quot;20300&quot; value=&quot;Slide 177&quot;/&gt;&lt;property id=&quot;20307&quot; value=&quot;334&quot;/&gt;&lt;/object&gt;&lt;object type=&quot;3&quot; unique_id=&quot;53859&quot;&gt;&lt;property id=&quot;20148&quot; value=&quot;5&quot;/&gt;&lt;property id=&quot;20300&quot; value=&quot;Slide 1 - &amp;quot;Chapter 7 C Pointers&amp;quot;&quot;/&gt;&lt;property id=&quot;20307&quot; value=&quot;335&quot;/&gt;&lt;/object&gt;&lt;object type=&quot;3&quot; unique_id=&quot;53860&quot;&gt;&lt;property id=&quot;20148&quot; value=&quot;5&quot;/&gt;&lt;property id=&quot;20300&quot; value=&quot;Slide 5 - &amp;quot;7.1  Introduction&amp;quot;&quot;/&gt;&lt;property id=&quot;20307&quot; value=&quot;336&quot;/&gt;&lt;/object&gt;&lt;object type=&quot;3&quot; unique_id=&quot;53861&quot;&gt;&lt;property id=&quot;20148&quot; value=&quot;5&quot;/&gt;&lt;property id=&quot;20300&quot; value=&quot;Slide 6 - &amp;quot;7.2  Pointer Variable Definitions and Initialization&amp;quot;&quot;/&gt;&lt;property id=&quot;20307&quot; value=&quot;337&quot;/&gt;&lt;/object&gt;&lt;object type=&quot;3&quot; unique_id=&quot;53862&quot;&gt;&lt;property id=&quot;20148&quot; value=&quot;5&quot;/&gt;&lt;property id=&quot;20300&quot; value=&quot;Slide 8 - &amp;quot;7.2  Pointer Variable Definitions and Initialization (cont.)&amp;quot;&quot;/&gt;&lt;property id=&quot;20307&quot; value=&quot;338&quot;/&gt;&lt;/object&gt;&lt;object type=&quot;3&quot; unique_id=&quot;53863&quot;&gt;&lt;property id=&quot;20148&quot; value=&quot;5&quot;/&gt;&lt;property id=&quot;20300&quot; value=&quot;Slide 9 - &amp;quot;7.2  Pointer Variable Definitions and Initialization (cont.)&amp;quot;&quot;/&gt;&lt;property id=&quot;20307&quot; value=&quot;339&quot;/&gt;&lt;/object&gt;&lt;object type=&quot;3&quot; unique_id=&quot;53864&quot;&gt;&lt;property id=&quot;20148&quot; value=&quot;5&quot;/&gt;&lt;property id=&quot;20300&quot; value=&quot;Slide 12 - &amp;quot;7.2  Pointer Variable Definitions and Initialization (cont.)&amp;quot;&quot;/&gt;&lt;property id=&quot;20307&quot; value=&quot;340&quot;/&gt;&lt;/object&gt;&lt;object type=&quot;3&quot; unique_id=&quot;53865&quot;&gt;&lt;property id=&quot;20148&quot; value=&quot;5&quot;/&gt;&lt;property id=&quot;20300&quot; value=&quot;Slide 13 - &amp;quot;7.2  Pointer Variable Definitions and Initialization (cont.)&amp;quot;&quot;/&gt;&lt;property id=&quot;20307&quot; value=&quot;341&quot;/&gt;&lt;/object&gt;&lt;object type=&quot;3&quot; unique_id=&quot;53866&quot;&gt;&lt;property id=&quot;20148&quot; value=&quot;5&quot;/&gt;&lt;property id=&quot;20300&quot; value=&quot;Slide 15 - &amp;quot;7.3  Pointer Operators&amp;quot;&quot;/&gt;&lt;property id=&quot;20307&quot; value=&quot;342&quot;/&gt;&lt;/object&gt;&lt;object type=&quot;3&quot; unique_id=&quot;53867&quot;&gt;&lt;property id=&quot;20148&quot; value=&quot;5&quot;/&gt;&lt;property id=&quot;20300&quot; value=&quot;Slide 16 - &amp;quot;7.3  Pointer Operators (Cont.)&amp;quot;&quot;/&gt;&lt;property id=&quot;20307&quot; value=&quot;343&quot;/&gt;&lt;/object&gt;&lt;object type=&quot;3&quot; unique_id=&quot;53868&quot;&gt;&lt;property id=&quot;20148&quot; value=&quot;5&quot;/&gt;&lt;property id=&quot;20300&quot; value=&quot;Slide 18 - &amp;quot;7.3  Pointer Operators (Cont.)&amp;quot;&quot;/&gt;&lt;property id=&quot;20307&quot; value=&quot;344&quot;/&gt;&lt;/object&gt;&lt;object type=&quot;3&quot; unique_id=&quot;53869&quot;&gt;&lt;property id=&quot;20148&quot; value=&quot;5&quot;/&gt;&lt;property id=&quot;20300&quot; value=&quot;Slide 20 - &amp;quot;7.3  Pointer Operators (Cont.)&amp;quot;&quot;/&gt;&lt;property id=&quot;20307&quot; value=&quot;345&quot;/&gt;&lt;/object&gt;&lt;object type=&quot;3&quot; unique_id=&quot;53870&quot;&gt;&lt;property id=&quot;20148&quot; value=&quot;5&quot;/&gt;&lt;property id=&quot;20300&quot; value=&quot;Slide 24 - &amp;quot;7.4  Passing Arguments to Functions by Reference&amp;quot;&quot;/&gt;&lt;property id=&quot;20307&quot; value=&quot;346&quot;/&gt;&lt;/object&gt;&lt;object type=&quot;3&quot; unique_id=&quot;53871&quot;&gt;&lt;property id=&quot;20148&quot; value=&quot;5&quot;/&gt;&lt;property id=&quot;20300&quot; value=&quot;Slide 25 - &amp;quot;7.4  Passing Arguments to Functions by Reference (Cont.)&amp;quot;&quot;/&gt;&lt;property id=&quot;20307&quot; value=&quot;347&quot;/&gt;&lt;/object&gt;&lt;object type=&quot;3&quot; unique_id=&quot;53872&quot;&gt;&lt;property id=&quot;20148&quot; value=&quot;5&quot;/&gt;&lt;property id=&quot;20300&quot; value=&quot;Slide 26 - &amp;quot;7.4  Passing Arguments to Functions by Reference (Cont.)&amp;quot;&quot;/&gt;&lt;property id=&quot;20307&quot; value=&quot;348&quot;/&gt;&lt;/object&gt;&lt;object type=&quot;3&quot; unique_id=&quot;53873&quot;&gt;&lt;property id=&quot;20148&quot; value=&quot;5&quot;/&gt;&lt;property id=&quot;20300&quot; value=&quot;Slide 29 - &amp;quot;7.4  Passing Arguments to Functions by Reference (Cont.)&amp;quot;&quot;/&gt;&lt;property id=&quot;20307&quot; value=&quot;349&quot;/&gt;&lt;/object&gt;&lt;object type=&quot;3&quot; unique_id=&quot;53874&quot;&gt;&lt;property id=&quot;20148&quot; value=&quot;5&quot;/&gt;&lt;property id=&quot;20300&quot; value=&quot;Slide 32 - &amp;quot;7.4  Passing Arguments to Functions by Reference (Cont.)&amp;quot;&quot;/&gt;&lt;property id=&quot;20307&quot; value=&quot;350&quot;/&gt;&lt;/object&gt;&lt;object type=&quot;3&quot; unique_id=&quot;53875&quot;&gt;&lt;property id=&quot;20148&quot; value=&quot;5&quot;/&gt;&lt;property id=&quot;20300&quot; value=&quot;Slide 33 - &amp;quot;7.4  Passing Arguments to Functions by Reference (Cont.)&amp;quot;&quot;/&gt;&lt;property id=&quot;20307&quot; value=&quot;351&quot;/&gt;&lt;/object&gt;&lt;object type=&quot;3&quot; unique_id=&quot;53876&quot;&gt;&lt;property id=&quot;20148&quot; value=&quot;5&quot;/&gt;&lt;property id=&quot;20300&quot; value=&quot;Slide 40 - &amp;quot;7.5  Using the const Qualifier with Pointers&amp;quot;&quot;/&gt;&lt;property id=&quot;20307&quot; value=&quot;352&quot;/&gt;&lt;/object&gt;&lt;object type=&quot;3&quot; unique_id=&quot;53877&quot;&gt;&lt;property id=&quot;20148&quot; value=&quot;5&quot;/&gt;&lt;property id=&quot;20300&quot; value=&quot;Slide 42 - &amp;quot;7.5  Using the const Qualifier with Pointers (Cont.)&amp;quot;&quot;/&gt;&lt;property id=&quot;20307&quot; value=&quot;353&quot;/&gt;&lt;/object&gt;&lt;object type=&quot;3&quot; unique_id=&quot;53878&quot;&gt;&lt;property id=&quot;20148&quot; value=&quot;5&quot;/&gt;&lt;property id=&quot;20300&quot; value=&quot;Slide 43 - &amp;quot;7.5  Using the const Qualifier with Pointers (Cont.)&amp;quot;&quot;/&gt;&lt;property id=&quot;20307&quot; value=&quot;354&quot;/&gt;&lt;/object&gt;&lt;object type=&quot;3&quot; unique_id=&quot;53879&quot;&gt;&lt;property id=&quot;20148&quot; value=&quot;5&quot;/&gt;&lt;property id=&quot;20300&quot; value=&quot;Slide 44 - &amp;quot;7.5  Using the const Qualifier with Pointers (Cont.)&amp;quot;&quot;/&gt;&lt;property id=&quot;20307&quot; value=&quot;355&quot;/&gt;&lt;/object&gt;&lt;object type=&quot;3&quot; unique_id=&quot;53880&quot;&gt;&lt;property id=&quot;20148&quot; value=&quot;5&quot;/&gt;&lt;property id=&quot;20300&quot; value=&quot;Slide 46 - &amp;quot;7.5  Using the const Qualifier with Pointers (Cont.)&amp;quot;&quot;/&gt;&lt;property id=&quot;20307&quot; value=&quot;356&quot;/&gt;&lt;/object&gt;&lt;object type=&quot;3&quot; unique_id=&quot;53881&quot;&gt;&lt;property id=&quot;20148&quot; value=&quot;5&quot;/&gt;&lt;property id=&quot;20300&quot; value=&quot;Slide 48 - &amp;quot;7.5  Using the const Qualifier with Pointers (Cont.)&amp;quot;&quot;/&gt;&lt;property id=&quot;20307&quot; value=&quot;357&quot;/&gt;&lt;/object&gt;&lt;object type=&quot;3&quot; unique_id=&quot;53882&quot;&gt;&lt;property id=&quot;20148&quot; value=&quot;5&quot;/&gt;&lt;property id=&quot;20300&quot; value=&quot;Slide 49 - &amp;quot;7.5.1  Converting a String to Uppercase Using a Non-Constant Pointer to Non-Constant Data&amp;quot;&quot;/&gt;&lt;property id=&quot;20307&quot; value=&quot;358&quot;/&gt;&lt;/object&gt;&lt;object type=&quot;3&quot; unique_id=&quot;53883&quot;&gt;&lt;property id=&quot;20148&quot; value=&quot;5&quot;/&gt;&lt;property id=&quot;20300&quot; value=&quot;Slide 50 - &amp;quot;7.5.1  Converting a String to Uppercase Using a Non-Constant Pointer to Non-Constant Data (Cont.)&amp;quot;&quot;/&gt;&lt;property id=&quot;20307&quot; value=&quot;359&quot;/&gt;&lt;/object&gt;&lt;object type=&quot;3&quot; unique_id=&quot;53884&quot;&gt;&lt;property id=&quot;20148&quot; value=&quot;5&quot;/&gt;&lt;property id=&quot;20300&quot; value=&quot;Slide 53 - &amp;quot;7.5.2  Printing a String One Character at a Time Using a Non-Constant Pointer to Constant Data&amp;quot;&quot;/&gt;&lt;property id=&quot;20307&quot; value=&quot;360&quot;/&gt;&lt;/object&gt;&lt;object type=&quot;3&quot; unique_id=&quot;53885&quot;&gt;&lt;property id=&quot;20148&quot; value=&quot;5&quot;/&gt;&lt;property id=&quot;20300&quot; value=&quot;Slide 54 - &amp;quot;7.5.2  Printing a String One Character at a Time Using a Non-Constant Pointer to Constant Data (Cont.)&amp;quot;&quot;/&gt;&lt;property id=&quot;20307&quot; value=&quot;361&quot;/&gt;&lt;/object&gt;&lt;object type=&quot;3&quot; unique_id=&quot;53886&quot;&gt;&lt;property id=&quot;20148&quot; value=&quot;5&quot;/&gt;&lt;property id=&quot;20300&quot; value=&quot;Slide 57 - &amp;quot;7.5.2  Printing a String One Character at a Time Using a Non-Constant Pointer to Constant Data (Cont.)&amp;quot;&quot;/&gt;&lt;property id=&quot;20307&quot; value=&quot;362&quot;/&gt;&lt;/object&gt;&lt;object type=&quot;3&quot; unique_id=&quot;53887&quot;&gt;&lt;property id=&quot;20148&quot; value=&quot;5&quot;/&gt;&lt;property id=&quot;20300&quot; value=&quot;Slide 59 - &amp;quot;7.5.2  Printing a String One Character at a Time Using a Non-Constant Pointer to Constant Data (Cont.)&amp;quot;&quot;/&gt;&lt;property id=&quot;20307&quot; value=&quot;363&quot;/&gt;&lt;/object&gt;&lt;object type=&quot;3&quot; unique_id=&quot;53888&quot;&gt;&lt;property id=&quot;20148&quot; value=&quot;5&quot;/&gt;&lt;property id=&quot;20300&quot; value=&quot;Slide 60 - &amp;quot;7.5.2  Printing a String One Character at a Time Using a Non-Constant Pointer to Constant Data (Cont.)&amp;quot;&quot;/&gt;&lt;property id=&quot;20307&quot; value=&quot;364&quot;/&gt;&lt;/object&gt;&lt;object type=&quot;3&quot; unique_id=&quot;53889&quot;&gt;&lt;property id=&quot;20148&quot; value=&quot;5&quot;/&gt;&lt;property id=&quot;20300&quot; value=&quot;Slide 62 - &amp;quot;7.5.2  Printing a String One Character at a Time Using a Non-Constant Pointer to Constant Data (Cont.)&amp;quot;&quot;/&gt;&lt;property id=&quot;20307&quot; value=&quot;365&quot;/&gt;&lt;/object&gt;&lt;object type=&quot;3&quot; unique_id=&quot;53890&quot;&gt;&lt;property id=&quot;20148&quot; value=&quot;5&quot;/&gt;&lt;property id=&quot;20300&quot; value=&quot;Slide 63 - &amp;quot;7.5.3  Attempting to Modify a Constant Pointer to Non-Constant Data&amp;quot;&quot;/&gt;&lt;property id=&quot;20307&quot; value=&quot;366&quot;/&gt;&lt;/object&gt;&lt;object type=&quot;3&quot; unique_id=&quot;53891&quot;&gt;&lt;property id=&quot;20148&quot; value=&quot;5&quot;/&gt;&lt;property id=&quot;20300&quot; value=&quot;Slide 64 - &amp;quot;7.5.3  Attempting to Modify a Constant Pointer to Non-Constant Data (Cont.)&amp;quot;&quot;/&gt;&lt;property id=&quot;20307&quot; value=&quot;367&quot;/&gt;&lt;/object&gt;&lt;object type=&quot;3&quot; unique_id=&quot;53892&quot;&gt;&lt;property id=&quot;20148&quot; value=&quot;5&quot;/&gt;&lt;property id=&quot;20300&quot; value=&quot;Slide 66 - &amp;quot;7.5.4  Attempting to Modify a Constant Pointer to Constant Data&amp;quot;&quot;/&gt;&lt;property id=&quot;20307&quot; value=&quot;368&quot;/&gt;&lt;/object&gt;&lt;object type=&quot;3&quot; unique_id=&quot;53893&quot;&gt;&lt;property id=&quot;20148&quot; value=&quot;5&quot;/&gt;&lt;property id=&quot;20300&quot; value=&quot;Slide 67 - &amp;quot;7.5  Using the const Qualifier with Pointers (Const.)&amp;quot;&quot;/&gt;&lt;property id=&quot;20307&quot; value=&quot;369&quot;/&gt;&lt;/object&gt;&lt;object type=&quot;3&quot; unique_id=&quot;53894&quot;&gt;&lt;property id=&quot;20148&quot; value=&quot;5&quot;/&gt;&lt;property id=&quot;20300&quot; value=&quot;Slide 69 - &amp;quot;7.6  Bubble Sort Using Pass-by-Reference&amp;quot;&quot;/&gt;&lt;property id=&quot;20307&quot; value=&quot;370&quot;/&gt;&lt;/object&gt;&lt;object type=&quot;3&quot; unique_id=&quot;53895&quot;&gt;&lt;property id=&quot;20148&quot; value=&quot;5&quot;/&gt;&lt;property id=&quot;20300&quot; value=&quot;Slide 70 - &amp;quot;7.6  Bubble Sort Using Pass-by-Reference (Cont.)&amp;quot;&quot;/&gt;&lt;property id=&quot;20307&quot; value=&quot;371&quot;/&gt;&lt;/object&gt;&lt;object type=&quot;3&quot; unique_id=&quot;53896&quot;&gt;&lt;property id=&quot;20148&quot; value=&quot;5&quot;/&gt;&lt;property id=&quot;20300&quot; value=&quot;Slide 71 - &amp;quot;7.6  Bubble Sort Using Pass-by-Reference (Cont.)&amp;quot;&quot;/&gt;&lt;property id=&quot;20307&quot; value=&quot;372&quot;/&gt;&lt;/object&gt;&lt;object type=&quot;3&quot; unique_id=&quot;53897&quot;&gt;&lt;property id=&quot;20148&quot; value=&quot;5&quot;/&gt;&lt;property id=&quot;20300&quot; value=&quot;Slide 72 - &amp;quot;7.6  Bubble Sort Using Pass-by-Reference (Cont.)&amp;quot;&quot;/&gt;&lt;property id=&quot;20307&quot; value=&quot;373&quot;/&gt;&lt;/object&gt;&lt;object type=&quot;3&quot; unique_id=&quot;53898&quot;&gt;&lt;property id=&quot;20148&quot; value=&quot;5&quot;/&gt;&lt;property id=&quot;20300&quot; value=&quot;Slide 77 - &amp;quot;7.6  Bubble Sort Using Pass-by-Reference (Cont.)&amp;quot;&quot;/&gt;&lt;property id=&quot;20307&quot; value=&quot;374&quot;/&gt;&lt;/object&gt;&lt;object type=&quot;3&quot; unique_id=&quot;53899&quot;&gt;&lt;property id=&quot;20148&quot; value=&quot;5&quot;/&gt;&lt;property id=&quot;20300&quot; value=&quot;Slide 78 - &amp;quot;7.6  Bubble Sort Using Pass-by-Reference (Cont.)&amp;quot;&quot;/&gt;&lt;property id=&quot;20307&quot; value=&quot;375&quot;/&gt;&lt;/object&gt;&lt;object type=&quot;3&quot; unique_id=&quot;53900&quot;&gt;&lt;property id=&quot;20148&quot; value=&quot;5&quot;/&gt;&lt;property id=&quot;20300&quot; value=&quot;Slide 79 - &amp;quot;7.6  Bubble Sort Using Pass-by-Reference (Cont.)&amp;quot;&quot;/&gt;&lt;property id=&quot;20307&quot; value=&quot;376&quot;/&gt;&lt;/object&gt;&lt;object type=&quot;3&quot; unique_id=&quot;53901&quot;&gt;&lt;property id=&quot;20148&quot; value=&quot;5&quot;/&gt;&lt;property id=&quot;20300&quot; value=&quot;Slide 81 - &amp;quot;7.6  Bubble Sort Using Pass-by-Reference (Cont.)&amp;quot;&quot;/&gt;&lt;property id=&quot;20307&quot; value=&quot;377&quot;/&gt;&lt;/object&gt;&lt;object type=&quot;3&quot; unique_id=&quot;53902&quot;&gt;&lt;property id=&quot;20148&quot; value=&quot;5&quot;/&gt;&lt;property id=&quot;20300&quot; value=&quot;Slide 82 - &amp;quot;7.6  Bubble Sort Using Pass-by-Reference (Cont.)&amp;quot;&quot;/&gt;&lt;property id=&quot;20307&quot; value=&quot;378&quot;/&gt;&lt;/object&gt;&lt;object type=&quot;3&quot; unique_id=&quot;53903&quot;&gt;&lt;property id=&quot;20148&quot; value=&quot;5&quot;/&gt;&lt;property id=&quot;20300&quot; value=&quot;Slide 84 - &amp;quot;7.6  Bubble Sort Using Pass-by-Reference (Cont.)&amp;quot;&quot;/&gt;&lt;property id=&quot;20307&quot; value=&quot;379&quot;/&gt;&lt;/object&gt;&lt;object type=&quot;3&quot; unique_id=&quot;53904&quot;&gt;&lt;property id=&quot;20148&quot; value=&quot;5&quot;/&gt;&lt;property id=&quot;20300&quot; value=&quot;Slide 86 - &amp;quot;7.6  Bubble Sort Using Pass-by-Reference (Cont.)&amp;quot;&quot;/&gt;&lt;property id=&quot;20307&quot; value=&quot;380&quot;/&gt;&lt;/object&gt;&lt;object type=&quot;3&quot; unique_id=&quot;53905&quot;&gt;&lt;property id=&quot;20148&quot; value=&quot;5&quot;/&gt;&lt;property id=&quot;20300&quot; value=&quot;Slide 87 - &amp;quot;7.7  sizeof Operator&amp;quot;&quot;/&gt;&lt;property id=&quot;20307&quot; value=&quot;381&quot;/&gt;&lt;/object&gt;&lt;object type=&quot;3&quot; unique_id=&quot;53906&quot;&gt;&lt;property id=&quot;20148&quot; value=&quot;5&quot;/&gt;&lt;property id=&quot;20300&quot; value=&quot;Slide 91 - &amp;quot;7.7  sizeof Operator (Cont.)&amp;quot;&quot;/&gt;&lt;property id=&quot;20307&quot; value=&quot;382&quot;/&gt;&lt;/object&gt;&lt;object type=&quot;3&quot; unique_id=&quot;53907&quot;&gt;&lt;property id=&quot;20148&quot; value=&quot;5&quot;/&gt;&lt;property id=&quot;20300&quot; value=&quot;Slide 92 - &amp;quot;7.7  sizeof Operator (Cont.)&amp;quot;&quot;/&gt;&lt;property id=&quot;20307&quot; value=&quot;383&quot;/&gt;&lt;/object&gt;&lt;object type=&quot;3&quot; unique_id=&quot;53908&quot;&gt;&lt;property id=&quot;20148&quot; value=&quot;5&quot;/&gt;&lt;property id=&quot;20300&quot; value=&quot;Slide 93 - &amp;quot;7.7  sizeof Operator (Cont.)&amp;quot;&quot;/&gt;&lt;property id=&quot;20307&quot; value=&quot;384&quot;/&gt;&lt;/object&gt;&lt;object type=&quot;3&quot; unique_id=&quot;53909&quot;&gt;&lt;property id=&quot;20148&quot; value=&quot;5&quot;/&gt;&lt;property id=&quot;20300&quot; value=&quot;Slide 94 - &amp;quot;7.7  sizeof Operator (Cont.)&amp;quot;&quot;/&gt;&lt;property id=&quot;20307&quot; value=&quot;385&quot;/&gt;&lt;/object&gt;&lt;object type=&quot;3&quot; unique_id=&quot;53910&quot;&gt;&lt;property id=&quot;20148&quot; value=&quot;5&quot;/&gt;&lt;property id=&quot;20300&quot; value=&quot;Slide 98 - &amp;quot;7.7  sizeof Operator (Cont.)&amp;quot;&quot;/&gt;&lt;property id=&quot;20307&quot; value=&quot;386&quot;/&gt;&lt;/object&gt;&lt;object type=&quot;3&quot; unique_id=&quot;53911&quot;&gt;&lt;property id=&quot;20148&quot; value=&quot;5&quot;/&gt;&lt;property id=&quot;20300&quot; value=&quot;Slide 99 - &amp;quot;7.8  Pointer Expressions and Pointer Arithmetic&amp;quot;&quot;/&gt;&lt;property id=&quot;20307&quot; value=&quot;387&quot;/&gt;&lt;/object&gt;&lt;object type=&quot;3&quot; unique_id=&quot;53912&quot;&gt;&lt;property id=&quot;20148&quot; value=&quot;5&quot;/&gt;&lt;property id=&quot;20300&quot; value=&quot;Slide 100 - &amp;quot;7.8  Pointer Expressions and Pointer Arithmetic (Cont.)&amp;quot;&quot;/&gt;&lt;property id=&quot;20307&quot; value=&quot;388&quot;/&gt;&lt;/object&gt;&lt;object type=&quot;3&quot; unique_id=&quot;53913&quot;&gt;&lt;property id=&quot;20148&quot; value=&quot;5&quot;/&gt;&lt;property id=&quot;20300&quot; value=&quot;Slide 103 - &amp;quot;7.8  Pointer Expressions and Pointer Arithmetic (Cont.)&amp;quot;&quot;/&gt;&lt;property id=&quot;20307&quot; value=&quot;389&quot;/&gt;&lt;/object&gt;&lt;object type=&quot;3&quot; unique_id=&quot;53914&quot;&gt;&lt;property id=&quot;20148&quot; value=&quot;5&quot;/&gt;&lt;property id=&quot;20300&quot; value=&quot;Slide 104 - &amp;quot;7.8  Pointer Expressions and Pointer Arithmetic (Cont.)&amp;quot;&quot;/&gt;&lt;property id=&quot;20307&quot; value=&quot;390&quot;/&gt;&lt;/object&gt;&lt;object type=&quot;3&quot; unique_id=&quot;53915&quot;&gt;&lt;property id=&quot;20148&quot; value=&quot;5&quot;/&gt;&lt;property id=&quot;20300&quot; value=&quot;Slide 107 - &amp;quot;7.8  Pointer Expressions and Pointer Arithmetic (Cont.)&amp;quot;&quot;/&gt;&lt;property id=&quot;20307&quot; value=&quot;391&quot;/&gt;&lt;/object&gt;&lt;object type=&quot;3&quot; unique_id=&quot;53916&quot;&gt;&lt;property id=&quot;20148&quot; value=&quot;5&quot;/&gt;&lt;property id=&quot;20300&quot; value=&quot;Slide 108 - &amp;quot;7.8  Pointer Expressions and Pointer Arithmetic (Cont.)&amp;quot;&quot;/&gt;&lt;property id=&quot;20307&quot; value=&quot;392&quot;/&gt;&lt;/object&gt;&lt;object type=&quot;3&quot; unique_id=&quot;53917&quot;&gt;&lt;property id=&quot;20148&quot; value=&quot;5&quot;/&gt;&lt;property id=&quot;20300&quot; value=&quot;Slide 109 - &amp;quot;7.8  Pointer Expressions and Pointer Arithmetic (Cont.)&amp;quot;&quot;/&gt;&lt;property id=&quot;20307&quot; value=&quot;393&quot;/&gt;&lt;/object&gt;&lt;object type=&quot;3&quot; unique_id=&quot;53918&quot;&gt;&lt;property id=&quot;20148&quot; value=&quot;5&quot;/&gt;&lt;property id=&quot;20300&quot; value=&quot;Slide 112 - &amp;quot;7.8  Pointer Expressions and Pointer Arithmetic (Cont.)&amp;quot;&quot;/&gt;&lt;property id=&quot;20307&quot; value=&quot;394&quot;/&gt;&lt;/object&gt;&lt;object type=&quot;3&quot; unique_id=&quot;53919&quot;&gt;&lt;property id=&quot;20148&quot; value=&quot;5&quot;/&gt;&lt;property id=&quot;20300&quot; value=&quot;Slide 113 - &amp;quot;7.8  Pointer Expressions and Pointer Arithmetic (Cont.)&amp;quot;&quot;/&gt;&lt;property id=&quot;20307&quot; value=&quot;395&quot;/&gt;&lt;/object&gt;&lt;object type=&quot;3&quot; unique_id=&quot;53920&quot;&gt;&lt;property id=&quot;20148&quot; value=&quot;5&quot;/&gt;&lt;property id=&quot;20300&quot; value=&quot;Slide 117 - &amp;quot;7.8  Pointer Expressions and Pointer Arithmetic (Cont.)&amp;quot;&quot;/&gt;&lt;property id=&quot;20307&quot; value=&quot;396&quot;/&gt;&lt;/object&gt;&lt;object type=&quot;3&quot; unique_id=&quot;53921&quot;&gt;&lt;property id=&quot;20148&quot; value=&quot;5&quot;/&gt;&lt;property id=&quot;20300&quot; value=&quot;Slide 118 - &amp;quot;7.9  Relationship between Pointers and Arrays&amp;quot;&quot;/&gt;&lt;property id=&quot;20307&quot; value=&quot;397&quot;/&gt;&lt;/object&gt;&lt;object type=&quot;3&quot; unique_id=&quot;53922&quot;&gt;&lt;property id=&quot;20148&quot; value=&quot;5&quot;/&gt;&lt;property id=&quot;20300&quot; value=&quot;Slide 119 - &amp;quot;7.9  Relationship between Pointers and Arrays (Cont.)&amp;quot;&quot;/&gt;&lt;property id=&quot;20307&quot; value=&quot;398&quot;/&gt;&lt;/object&gt;&lt;object type=&quot;3&quot; unique_id=&quot;53923&quot;&gt;&lt;property id=&quot;20148&quot; value=&quot;5&quot;/&gt;&lt;property id=&quot;20300&quot; value=&quot;Slide 120 - &amp;quot;7.9  Relationship between Pointers and Arrays (Cont.)&amp;quot;&quot;/&gt;&lt;property id=&quot;20307&quot; value=&quot;399&quot;/&gt;&lt;/object&gt;&lt;object type=&quot;3&quot; unique_id=&quot;53924&quot;&gt;&lt;property id=&quot;20148&quot; value=&quot;5&quot;/&gt;&lt;property id=&quot;20300&quot; value=&quot;Slide 121 - &amp;quot;7.9  Relationship between Pointers and Arrays (Cont.)&amp;quot;&quot;/&gt;&lt;property id=&quot;20307&quot; value=&quot;400&quot;/&gt;&lt;/object&gt;&lt;object type=&quot;3&quot; unique_id=&quot;53925&quot;&gt;&lt;property id=&quot;20148&quot; value=&quot;5&quot;/&gt;&lt;property id=&quot;20300&quot; value=&quot;Slide 122 - &amp;quot;7.9  Relationship between Pointers and Arrays (Cont.)&amp;quot;&quot;/&gt;&lt;property id=&quot;20307&quot; value=&quot;401&quot;/&gt;&lt;/object&gt;&lt;object type=&quot;3&quot; unique_id=&quot;53926&quot;&gt;&lt;property id=&quot;20148&quot; value=&quot;5&quot;/&gt;&lt;property id=&quot;20300&quot; value=&quot;Slide 124 - &amp;quot;7.9  Relationship between Pointers and Arrays (Cont.)&amp;quot;&quot;/&gt;&lt;property id=&quot;20307&quot; value=&quot;402&quot;/&gt;&lt;/object&gt;&lt;object type=&quot;3&quot; unique_id=&quot;53927&quot;&gt;&lt;property id=&quot;20148&quot; value=&quot;5&quot;/&gt;&lt;property id=&quot;20300&quot; value=&quot;Slide 128 - &amp;quot;7.9  Relationship between Pointers and Arrays (Cont.)&amp;quot;&quot;/&gt;&lt;property id=&quot;20307&quot; value=&quot;403&quot;/&gt;&lt;/object&gt;&lt;object type=&quot;3&quot; unique_id=&quot;53928&quot;&gt;&lt;property id=&quot;20148&quot; value=&quot;5&quot;/&gt;&lt;property id=&quot;20300&quot; value=&quot;Slide 131 - &amp;quot;7.9  Relationship between Pointers and Arrays (Cont.)&amp;quot;&quot;/&gt;&lt;property id=&quot;20307&quot; value=&quot;404&quot;/&gt;&lt;/object&gt;&lt;object type=&quot;3&quot; unique_id=&quot;53929&quot;&gt;&lt;property id=&quot;20148&quot; value=&quot;5&quot;/&gt;&lt;property id=&quot;20300&quot; value=&quot;Slide 132 - &amp;quot;7.9  Relationship between Pointers and Arrays (Cont.)&amp;quot;&quot;/&gt;&lt;property id=&quot;20307&quot; value=&quot;405&quot;/&gt;&lt;/object&gt;&lt;object type=&quot;3&quot; unique_id=&quot;53930&quot;&gt;&lt;property id=&quot;20148&quot; value=&quot;5&quot;/&gt;&lt;property id=&quot;20300&quot; value=&quot;Slide 133 - &amp;quot;7.9  Relationship between Pointers and Arrays (Cont.)&amp;quot;&quot;/&gt;&lt;property id=&quot;20307&quot; value=&quot;406&quot;/&gt;&lt;/object&gt;&lt;object type=&quot;3&quot; unique_id=&quot;53931&quot;&gt;&lt;property id=&quot;20148&quot; value=&quot;5&quot;/&gt;&lt;property id=&quot;20300&quot; value=&quot;Slide 134 - &amp;quot;7.9  Relationship between Pointers and Arrays (Cont.)&amp;quot;&quot;/&gt;&lt;property id=&quot;20307&quot; value=&quot;407&quot;/&gt;&lt;/object&gt;&lt;object type=&quot;3&quot; unique_id=&quot;53932&quot;&gt;&lt;property id=&quot;20148&quot; value=&quot;5&quot;/&gt;&lt;property id=&quot;20300&quot; value=&quot;Slide 135 - &amp;quot;7.10  Arrays of Pointers&amp;quot;&quot;/&gt;&lt;property id=&quot;20307&quot; value=&quot;408&quot;/&gt;&lt;/object&gt;&lt;object type=&quot;3&quot; unique_id=&quot;53933&quot;&gt;&lt;property id=&quot;20148&quot; value=&quot;5&quot;/&gt;&lt;property id=&quot;20300&quot; value=&quot;Slide 136 - &amp;quot;7.10  Arrays of Pointers (Cont.)&amp;quot;&quot;/&gt;&lt;property id=&quot;20307&quot; value=&quot;409&quot;/&gt;&lt;/object&gt;&lt;object type=&quot;3&quot; unique_id=&quot;53934&quot;&gt;&lt;property id=&quot;20148&quot; value=&quot;5&quot;/&gt;&lt;property id=&quot;20300&quot; value=&quot;Slide 137 - &amp;quot;7.10  Arrays of Pointers (Cont.)&amp;quot;&quot;/&gt;&lt;property id=&quot;20307&quot; value=&quot;410&quot;/&gt;&lt;/object&gt;&lt;object type=&quot;3&quot; unique_id=&quot;53935&quot;&gt;&lt;property id=&quot;20148&quot; value=&quot;5&quot;/&gt;&lt;property id=&quot;20300&quot; value=&quot;Slide 139 - &amp;quot;7.10  Arrays of Pointers (Cont.)&amp;quot;&quot;/&gt;&lt;property id=&quot;20307&quot; value=&quot;411&quot;/&gt;&lt;/object&gt;&lt;object type=&quot;3&quot; unique_id=&quot;53936&quot;&gt;&lt;property id=&quot;20148&quot; value=&quot;5&quot;/&gt;&lt;property id=&quot;20300&quot; value=&quot;Slide 140 - &amp;quot;7.11  Case Study: Card Shuffling and Dealing Simulation&amp;quot;&quot;/&gt;&lt;property id=&quot;20307&quot; value=&quot;412&quot;/&gt;&lt;/object&gt;&lt;object type=&quot;3&quot; unique_id=&quot;53937&quot;&gt;&lt;property id=&quot;20148&quot; value=&quot;5&quot;/&gt;&lt;property id=&quot;20300&quot; value=&quot;Slide 141 - &amp;quot;7.11  Case Study: Card Shuffling and Dealing Simulation (Cont.)&amp;quot;&quot;/&gt;&lt;property id=&quot;20307&quot; value=&quot;413&quot;/&gt;&lt;/object&gt;&lt;object type=&quot;3&quot; unique_id=&quot;53938&quot;&gt;&lt;property id=&quot;20148&quot; value=&quot;5&quot;/&gt;&lt;property id=&quot;20300&quot; value=&quot;Slide 143 - &amp;quot;7.11  Case Study: Card Shuffling and Dealing Simulation (Cont.)&amp;quot;&quot;/&gt;&lt;property id=&quot;20307&quot; value=&quot;414&quot;/&gt;&lt;/object&gt;&lt;object type=&quot;3&quot; unique_id=&quot;53939&quot;&gt;&lt;property id=&quot;20148&quot; value=&quot;5&quot;/&gt;&lt;property id=&quot;20300&quot; value=&quot;Slide 144 - &amp;quot;7.11  Case Study: Card Shuffling and Dealing Simulation (Cont.)&amp;quot;&quot;/&gt;&lt;property id=&quot;20307&quot; value=&quot;415&quot;/&gt;&lt;/object&gt;&lt;object type=&quot;3&quot; unique_id=&quot;53940&quot;&gt;&lt;property id=&quot;20148&quot; value=&quot;5&quot;/&gt;&lt;property id=&quot;20300&quot; value=&quot;Slide 145 - &amp;quot;7.11  Case Study: Card Shuffling and Dealing Simulation (Cont.)&amp;quot;&quot;/&gt;&lt;property id=&quot;20307&quot; value=&quot;416&quot;/&gt;&lt;/object&gt;&lt;object type=&quot;3&quot; unique_id=&quot;53941&quot;&gt;&lt;property id=&quot;20148&quot; value=&quot;5&quot;/&gt;&lt;property id=&quot;20300&quot; value=&quot;Slide 147 - &amp;quot;7.11  Case Study: Card Shuffling and Dealing Simulation (Cont.)&amp;quot;&quot;/&gt;&lt;property id=&quot;20307&quot; value=&quot;417&quot;/&gt;&lt;/object&gt;&lt;object type=&quot;3&quot; unique_id=&quot;53942&quot;&gt;&lt;property id=&quot;20148&quot; value=&quot;5&quot;/&gt;&lt;property id=&quot;20300&quot; value=&quot;Slide 148 - &amp;quot;7.11  Case Study: Card Shuffling and Dealing Simulation (Cont.)&amp;quot;&quot;/&gt;&lt;property id=&quot;20307&quot; value=&quot;418&quot;/&gt;&lt;/object&gt;&lt;object type=&quot;3&quot; unique_id=&quot;53943&quot;&gt;&lt;property id=&quot;20148&quot; value=&quot;5&quot;/&gt;&lt;property id=&quot;20300&quot; value=&quot;Slide 149 - &amp;quot;7.11  Case Study: Card Shuffling and Dealing Simulation (Cont.)&amp;quot;&quot;/&gt;&lt;property id=&quot;20307&quot; value=&quot;419&quot;/&gt;&lt;/object&gt;&lt;object type=&quot;3&quot; unique_id=&quot;53944&quot;&gt;&lt;property id=&quot;20148&quot; value=&quot;5&quot;/&gt;&lt;property id=&quot;20300&quot; value=&quot;Slide 150 - &amp;quot;7.11  Case Study: Card Shuffling and Dealing Simulation (Cont.)&amp;quot;&quot;/&gt;&lt;property id=&quot;20307&quot; value=&quot;420&quot;/&gt;&lt;/object&gt;&lt;object type=&quot;3&quot; unique_id=&quot;53945&quot;&gt;&lt;property id=&quot;20148&quot; value=&quot;5&quot;/&gt;&lt;property id=&quot;20300&quot; value=&quot;Slide 151 - &amp;quot;7.11  Case Study: Card Shuffling and Dealing Simulation (Cont.)&amp;quot;&quot;/&gt;&lt;property id=&quot;20307&quot; value=&quot;421&quot;/&gt;&lt;/object&gt;&lt;object type=&quot;3&quot; unique_id=&quot;53946&quot;&gt;&lt;property id=&quot;20148&quot; value=&quot;5&quot;/&gt;&lt;property id=&quot;20300&quot; value=&quot;Slide 152 - &amp;quot;7.11  Case Study: Card Shuffling and Dealing Simulation (Cont.)&amp;quot;&quot;/&gt;&lt;property id=&quot;20307&quot; value=&quot;422&quot;/&gt;&lt;/object&gt;&lt;object type=&quot;3&quot; unique_id=&quot;53947&quot;&gt;&lt;property id=&quot;20148&quot; value=&quot;5&quot;/&gt;&lt;property id=&quot;20300&quot; value=&quot;Slide 153 - &amp;quot;7.11  Case Study: Card Shuffling and Dealing Simulation (Cont.)&amp;quot;&quot;/&gt;&lt;property id=&quot;20307&quot; value=&quot;423&quot;/&gt;&lt;/object&gt;&lt;object type=&quot;3&quot; unique_id=&quot;53948&quot;&gt;&lt;property id=&quot;20148&quot; value=&quot;5&quot;/&gt;&lt;property id=&quot;20300&quot; value=&quot;Slide 154 - &amp;quot;7.11  Case Study: Card Shuffling and Dealing Simulation (Cont.)&amp;quot;&quot;/&gt;&lt;property id=&quot;20307&quot; value=&quot;424&quot;/&gt;&lt;/object&gt;&lt;object type=&quot;3&quot; unique_id=&quot;53949&quot;&gt;&lt;property id=&quot;20148&quot; value=&quot;5&quot;/&gt;&lt;property id=&quot;20300&quot; value=&quot;Slide 160 - &amp;quot;7.11  Case Study: Card Shuffling and Dealing Simulation (Cont.)&amp;quot;&quot;/&gt;&lt;property id=&quot;20307&quot; value=&quot;425&quot;/&gt;&lt;/object&gt;&lt;object type=&quot;3&quot; unique_id=&quot;53950&quot;&gt;&lt;property id=&quot;20148&quot; value=&quot;5&quot;/&gt;&lt;property id=&quot;20300&quot; value=&quot;Slide 161 - &amp;quot;7.12  Pointers to Functions&amp;quot;&quot;/&gt;&lt;property id=&quot;20307&quot; value=&quot;426&quot;/&gt;&lt;/object&gt;&lt;object type=&quot;3&quot; unique_id=&quot;53951&quot;&gt;&lt;property id=&quot;20148&quot; value=&quot;5&quot;/&gt;&lt;property id=&quot;20300&quot; value=&quot;Slide 162 - &amp;quot;7.12  Pointers to Functions (Cont.)&amp;quot;&quot;/&gt;&lt;property id=&quot;20307&quot; value=&quot;427&quot;/&gt;&lt;/object&gt;&lt;object type=&quot;3&quot; unique_id=&quot;53952&quot;&gt;&lt;property id=&quot;20148&quot; value=&quot;5&quot;/&gt;&lt;property id=&quot;20300&quot; value=&quot;Slide 163 - &amp;quot;7.12  Pointers to Functions (Cont.)&amp;quot;&quot;/&gt;&lt;property id=&quot;20307&quot; value=&quot;428&quot;/&gt;&lt;/object&gt;&lt;object type=&quot;3&quot; unique_id=&quot;53953&quot;&gt;&lt;property id=&quot;20148&quot; value=&quot;5&quot;/&gt;&lt;property id=&quot;20300&quot; value=&quot;Slide 169 - &amp;quot;7.12  Pointers to Functions (Cont.)&amp;quot;&quot;/&gt;&lt;property id=&quot;20307&quot; value=&quot;429&quot;/&gt;&lt;/object&gt;&lt;object type=&quot;3&quot; unique_id=&quot;53954&quot;&gt;&lt;property id=&quot;20148&quot; value=&quot;5&quot;/&gt;&lt;property id=&quot;20300&quot; value=&quot;Slide 170 - &amp;quot;7.12  Pointers to Functions (Cont.)&amp;quot;&quot;/&gt;&lt;property id=&quot;20307&quot; value=&quot;430&quot;/&gt;&lt;/object&gt;&lt;object type=&quot;3&quot; unique_id=&quot;53955&quot;&gt;&lt;property id=&quot;20148&quot; value=&quot;5&quot;/&gt;&lt;property id=&quot;20300&quot; value=&quot;Slide 171 - &amp;quot;7.12  Pointers to Functions (Cont.)&amp;quot;&quot;/&gt;&lt;property id=&quot;20307&quot; value=&quot;431&quot;/&gt;&lt;/object&gt;&lt;object type=&quot;3&quot; unique_id=&quot;53956&quot;&gt;&lt;property id=&quot;20148&quot; value=&quot;5&quot;/&gt;&lt;property id=&quot;20300&quot; value=&quot;Slide 172 - &amp;quot;7.12  Pointers to Functions (Cont.)&amp;quot;&quot;/&gt;&lt;property id=&quot;20307&quot; value=&quot;432&quot;/&gt;&lt;/object&gt;&lt;object type=&quot;3&quot; unique_id=&quot;53957&quot;&gt;&lt;property id=&quot;20148&quot; value=&quot;5&quot;/&gt;&lt;property id=&quot;20300&quot; value=&quot;Slide 173 - &amp;quot;7.12  Pointers to Functions (Cont.)&amp;quot;&quot;/&gt;&lt;property id=&quot;20307&quot; value=&quot;433&quot;/&gt;&lt;/object&gt;&lt;object type=&quot;3&quot; unique_id=&quot;53958&quot;&gt;&lt;property id=&quot;20148&quot; value=&quot;5&quot;/&gt;&lt;property id=&quot;20300&quot; value=&quot;Slide 174 - &amp;quot;7.12  Pointers to Functions (Cont.)&amp;quot;&quot;/&gt;&lt;property id=&quot;20307&quot; value=&quot;434&quot;/&gt;&lt;/object&gt;&lt;object type=&quot;3&quot; unique_id=&quot;53959&quot;&gt;&lt;property id=&quot;20148&quot; value=&quot;5&quot;/&gt;&lt;property id=&quot;20300&quot; value=&quot;Slide 178 - &amp;quot;7.12  Pointers to Functions (Cont.)&amp;quot;&quot;/&gt;&lt;property id=&quot;20307&quot; value=&quot;435&quot;/&gt;&lt;/object&gt;&lt;object type=&quot;3&quot; unique_id=&quot;53960&quot;&gt;&lt;property id=&quot;20148&quot; value=&quot;5&quot;/&gt;&lt;property id=&quot;20300&quot; value=&quot;Slide 179 - &amp;quot;7.13  Secure C Programming&amp;quot;&quot;/&gt;&lt;property id=&quot;20307&quot; value=&quot;436&quot;/&gt;&lt;/object&gt;&lt;object type=&quot;3&quot; unique_id=&quot;53961&quot;&gt;&lt;property id=&quot;20148&quot; value=&quot;5&quot;/&gt;&lt;property id=&quot;20300&quot; value=&quot;Slide 180 - &amp;quot;7.13  Secure C Programming (Cont.)&amp;quot;&quot;/&gt;&lt;property id=&quot;20307&quot; value=&quot;437&quot;/&gt;&lt;/object&gt;&lt;object type=&quot;3&quot; unique_id=&quot;53962&quot;&gt;&lt;property id=&quot;20148&quot; value=&quot;5&quot;/&gt;&lt;property id=&quot;20300&quot; value=&quot;Slide 181 - &amp;quot;7.13  Secure C Programming (Cont.)&amp;quot;&quot;/&gt;&lt;property id=&quot;20307&quot; value=&quot;438&quot;/&gt;&lt;/object&gt;&lt;object type=&quot;3&quot; unique_id=&quot;53963&quot;&gt;&lt;property id=&quot;20148&quot; value=&quot;5&quot;/&gt;&lt;property id=&quot;20300&quot; value=&quot;Slide 182 - &amp;quot;7.13  Secure C Programming (Cont.)&amp;quot;&quot;/&gt;&lt;property id=&quot;20307&quot; value=&quot;439&quot;/&gt;&lt;/object&gt;&lt;/object&gt;&lt;object type=&quot;8&quot; unique_id=&quot;12315&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4225</Words>
  <Application>Microsoft Office PowerPoint</Application>
  <PresentationFormat>Ekran Gösterisi (4:3)</PresentationFormat>
  <Paragraphs>411</Paragraphs>
  <Slides>105</Slides>
  <Notes>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105</vt:i4>
      </vt:variant>
    </vt:vector>
  </HeadingPairs>
  <TitlesOfParts>
    <vt:vector size="113" baseType="lpstr">
      <vt:lpstr>AGaramond Bold</vt:lpstr>
      <vt:lpstr>Arial</vt:lpstr>
      <vt:lpstr>Calibri</vt:lpstr>
      <vt:lpstr>Cambria</vt:lpstr>
      <vt:lpstr>Consolas</vt:lpstr>
      <vt:lpstr>Verdana</vt:lpstr>
      <vt:lpstr>Wingdings 3</vt:lpstr>
      <vt:lpstr>Office Theme</vt:lpstr>
      <vt:lpstr>Chapter 7 C Pointers</vt:lpstr>
      <vt:lpstr>PowerPoint Sunusu</vt:lpstr>
      <vt:lpstr>PowerPoint Sunusu</vt:lpstr>
      <vt:lpstr>PowerPoint Sunusu</vt:lpstr>
      <vt:lpstr>7.1  Introduction</vt:lpstr>
      <vt:lpstr>7.2  Pointer Variable Definitions and Initialization</vt:lpstr>
      <vt:lpstr>PowerPoint Sunusu</vt:lpstr>
      <vt:lpstr>7.2  Pointer Variable Definitions and Initialization (cont.)</vt:lpstr>
      <vt:lpstr>7.2  Pointer Variable Definitions and Initialization (cont.)</vt:lpstr>
      <vt:lpstr>PowerPoint Sunusu</vt:lpstr>
      <vt:lpstr>PowerPoint Sunusu</vt:lpstr>
      <vt:lpstr>7.2  Pointer Variable Definitions and Initialization (cont.)</vt:lpstr>
      <vt:lpstr>7.2  Pointer Variable Definitions and Initialization (cont.)</vt:lpstr>
      <vt:lpstr>PowerPoint Sunusu</vt:lpstr>
      <vt:lpstr>7.3  Pointer Operators</vt:lpstr>
      <vt:lpstr>7.3  Pointer Operators (Cont.)</vt:lpstr>
      <vt:lpstr>PowerPoint Sunusu</vt:lpstr>
      <vt:lpstr>7.3  Pointer Operators (Cont.)</vt:lpstr>
      <vt:lpstr>PowerPoint Sunusu</vt:lpstr>
      <vt:lpstr>7.3  Pointer Operators (Cont.)</vt:lpstr>
      <vt:lpstr>PowerPoint Sunusu</vt:lpstr>
      <vt:lpstr>PowerPoint Sunusu</vt:lpstr>
      <vt:lpstr>PowerPoint Sunusu</vt:lpstr>
      <vt:lpstr>7.4  Passing Arguments to Functions by Reference</vt:lpstr>
      <vt:lpstr>7.4  Passing Arguments to Functions by Reference (Cont.)</vt:lpstr>
      <vt:lpstr>7.4  Passing Arguments to Functions by Reference (Cont.)</vt:lpstr>
      <vt:lpstr>PowerPoint Sunusu</vt:lpstr>
      <vt:lpstr>PowerPoint Sunusu</vt:lpstr>
      <vt:lpstr>7.4  Passing Arguments to Functions by Reference (Cont.)</vt:lpstr>
      <vt:lpstr>PowerPoint Sunusu</vt:lpstr>
      <vt:lpstr>PowerPoint Sunusu</vt:lpstr>
      <vt:lpstr>7.4  Passing Arguments to Functions by Reference (Cont.)</vt:lpstr>
      <vt:lpstr>7.4  Passing Arguments to Functions by Reference (Cont.)</vt:lpstr>
      <vt:lpstr>PowerPoint Sunusu</vt:lpstr>
      <vt:lpstr>PowerPoint Sunusu</vt:lpstr>
      <vt:lpstr>PowerPoint Sunusu</vt:lpstr>
      <vt:lpstr>PowerPoint Sunusu</vt:lpstr>
      <vt:lpstr>PowerPoint Sunusu</vt:lpstr>
      <vt:lpstr>PowerPoint Sunusu</vt:lpstr>
      <vt:lpstr>7.6  Bubble Sort Using Pass-by-Reference</vt:lpstr>
      <vt:lpstr>7.6  Bubble Sort Using Pass-by-Reference (Cont.)</vt:lpstr>
      <vt:lpstr>7.6  Bubble Sort Using Pass-by-Reference (Cont.)</vt:lpstr>
      <vt:lpstr>7.6  Bubble Sort Using Pass-by-Reference (Cont.)</vt:lpstr>
      <vt:lpstr>PowerPoint Sunusu</vt:lpstr>
      <vt:lpstr>PowerPoint Sunusu</vt:lpstr>
      <vt:lpstr>PowerPoint Sunusu</vt:lpstr>
      <vt:lpstr>PowerPoint Sunusu</vt:lpstr>
      <vt:lpstr>7.6  Bubble Sort Using Pass-by-Reference (Cont.)</vt:lpstr>
      <vt:lpstr>7.6  Bubble Sort Using Pass-by-Reference (Cont.)</vt:lpstr>
      <vt:lpstr>7.6  Bubble Sort Using Pass-by-Reference (Cont.)</vt:lpstr>
      <vt:lpstr>PowerPoint Sunusu</vt:lpstr>
      <vt:lpstr>7.6  Bubble Sort Using Pass-by-Reference (Cont.)</vt:lpstr>
      <vt:lpstr>7.6  Bubble Sort Using Pass-by-Reference (Cont.)</vt:lpstr>
      <vt:lpstr>PowerPoint Sunusu</vt:lpstr>
      <vt:lpstr>7.6  Bubble Sort Using Pass-by-Reference (Cont.)</vt:lpstr>
      <vt:lpstr>PowerPoint Sunusu</vt:lpstr>
      <vt:lpstr>7.6  Bubble Sort Using Pass-by-Reference (Cont.)</vt:lpstr>
      <vt:lpstr>7.7  sizeof Operator</vt:lpstr>
      <vt:lpstr>PowerPoint Sunusu</vt:lpstr>
      <vt:lpstr>PowerPoint Sunusu</vt:lpstr>
      <vt:lpstr>PowerPoint Sunusu</vt:lpstr>
      <vt:lpstr>7.7  sizeof Operator (Cont.)</vt:lpstr>
      <vt:lpstr>7.7  sizeof Operator (Cont.)</vt:lpstr>
      <vt:lpstr>7.7  sizeof Operator (Cont.)</vt:lpstr>
      <vt:lpstr>7.7  sizeof Operator (Cont.)</vt:lpstr>
      <vt:lpstr>PowerPoint Sunusu</vt:lpstr>
      <vt:lpstr>PowerPoint Sunusu</vt:lpstr>
      <vt:lpstr>PowerPoint Sunusu</vt:lpstr>
      <vt:lpstr>7.7  sizeof Operator (Cont.)</vt:lpstr>
      <vt:lpstr>7.8  Pointer Expressions and Pointer Arithmetic</vt:lpstr>
      <vt:lpstr>7.8  Pointer Expressions and Pointer Arithmetic (Cont.)</vt:lpstr>
      <vt:lpstr>PowerPoint Sunusu</vt:lpstr>
      <vt:lpstr>PowerPoint Sunusu</vt:lpstr>
      <vt:lpstr>7.8  Pointer Expressions and Pointer Arithmetic (Cont.)</vt:lpstr>
      <vt:lpstr>7.8  Pointer Expressions and Pointer Arithmetic (Cont.)</vt:lpstr>
      <vt:lpstr>PowerPoint Sunusu</vt:lpstr>
      <vt:lpstr>PowerPoint Sunusu</vt:lpstr>
      <vt:lpstr>7.8  Pointer Expressions and Pointer Arithmetic (Cont.)</vt:lpstr>
      <vt:lpstr>7.8  Pointer Expressions and Pointer Arithmetic (Cont.)</vt:lpstr>
      <vt:lpstr>7.8  Pointer Expressions and Pointer Arithmetic (Cont.)</vt:lpstr>
      <vt:lpstr>PowerPoint Sunusu</vt:lpstr>
      <vt:lpstr>PowerPoint Sunusu</vt:lpstr>
      <vt:lpstr>7.8  Pointer Expressions and Pointer Arithmetic (Cont.)</vt:lpstr>
      <vt:lpstr>7.8  Pointer Expressions and Pointer Arithmetic (Cont.)</vt:lpstr>
      <vt:lpstr>PowerPoint Sunusu</vt:lpstr>
      <vt:lpstr>PowerPoint Sunusu</vt:lpstr>
      <vt:lpstr>PowerPoint Sunusu</vt:lpstr>
      <vt:lpstr>7.8  Pointer Expressions and Pointer Arithmetic (Cont.)</vt:lpstr>
      <vt:lpstr>7.9  Relationship between Pointers and Arrays</vt:lpstr>
      <vt:lpstr>7.9  Relationship between Pointers and Arrays (Cont.)</vt:lpstr>
      <vt:lpstr>7.9  Relationship between Pointers and Arrays (Cont.)</vt:lpstr>
      <vt:lpstr>7.9  Relationship between Pointers and Arrays (Cont.)</vt:lpstr>
      <vt:lpstr>7.9  Relationship between Pointers and Arrays (Cont.)</vt:lpstr>
      <vt:lpstr>PowerPoint Sunusu</vt:lpstr>
      <vt:lpstr>7.9  Relationship between Pointers and Arrays (Cont.)</vt:lpstr>
      <vt:lpstr>PowerPoint Sunusu</vt:lpstr>
      <vt:lpstr>PowerPoint Sunusu</vt:lpstr>
      <vt:lpstr>PowerPoint Sunusu</vt:lpstr>
      <vt:lpstr>7.9  Relationship between Pointers and Arrays (Cont.)</vt:lpstr>
      <vt:lpstr>PowerPoint Sunusu</vt:lpstr>
      <vt:lpstr>PowerPoint Sunusu</vt:lpstr>
      <vt:lpstr>7.9  Relationship between Pointers and Arrays (Cont.)</vt:lpstr>
      <vt:lpstr>7.9  Relationship between Pointers and Arrays (Cont.)</vt:lpstr>
      <vt:lpstr>7.9  Relationship between Pointers and Arrays (Cont.)</vt:lpstr>
      <vt:lpstr>7.9  Relationship between Pointers and Arrays (Cont.)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YORULMAZ</cp:lastModifiedBy>
  <cp:revision>11</cp:revision>
  <dcterms:created xsi:type="dcterms:W3CDTF">2015-04-27T18:54:13Z</dcterms:created>
  <dcterms:modified xsi:type="dcterms:W3CDTF">2017-02-23T14:31:26Z</dcterms:modified>
</cp:coreProperties>
</file>